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8" r:id="rId2"/>
    <p:sldId id="477" r:id="rId3"/>
    <p:sldId id="761" r:id="rId4"/>
    <p:sldId id="760" r:id="rId5"/>
    <p:sldId id="759" r:id="rId6"/>
    <p:sldId id="757" r:id="rId7"/>
    <p:sldId id="756" r:id="rId8"/>
    <p:sldId id="755" r:id="rId9"/>
    <p:sldId id="754" r:id="rId10"/>
    <p:sldId id="762" r:id="rId11"/>
    <p:sldId id="758" r:id="rId12"/>
    <p:sldId id="273" r:id="rId1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QI3ihQkjYBHfzAMXuN4YLQ==" hashData="mQCuN9W7hClsgfdmF/PJ5pbUGL8UKvdZYJI5toIHm2AEkkhBDUeX55oxKTMnoIicw9yLCNfkDzD09XCqHGLNTw=="/>
  <p:extLst>
    <p:ext uri="{EFAFB233-063F-42B5-8137-9DF3F51BA10A}">
      <p15:sldGuideLst xmlns:p15="http://schemas.microsoft.com/office/powerpoint/2012/main">
        <p15:guide id="1" orient="horz" pos="2256"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ra Suarez" initials="SS" lastIdx="3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F529"/>
    <a:srgbClr val="FFFFFF"/>
    <a:srgbClr val="E22AE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291" autoAdjust="0"/>
  </p:normalViewPr>
  <p:slideViewPr>
    <p:cSldViewPr snapToGrid="0" snapToObjects="1">
      <p:cViewPr varScale="1">
        <p:scale>
          <a:sx n="83" d="100"/>
          <a:sy n="83" d="100"/>
        </p:scale>
        <p:origin x="1478" y="62"/>
      </p:cViewPr>
      <p:guideLst>
        <p:guide orient="horz" pos="2256"/>
        <p:guide pos="2880"/>
      </p:guideLst>
    </p:cSldViewPr>
  </p:slideViewPr>
  <p:outlineViewPr>
    <p:cViewPr>
      <p:scale>
        <a:sx n="33" d="100"/>
        <a:sy n="33" d="100"/>
      </p:scale>
      <p:origin x="0" y="1473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522E33-F7FA-45FB-A5BF-2F23B6C3C0EF}"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en-US"/>
        </a:p>
      </dgm:t>
    </dgm:pt>
    <dgm:pt modelId="{6ED794A8-859F-4F9B-8D0E-FD27310E0D55}">
      <dgm:prSet phldrT="[Text]"/>
      <dgm:spPr/>
      <dgm:t>
        <a:bodyPr/>
        <a:lstStyle/>
        <a:p>
          <a:r>
            <a:rPr lang="en-US" b="1" dirty="0"/>
            <a:t>IVIVC</a:t>
          </a:r>
          <a:endParaRPr lang="en-US" dirty="0"/>
        </a:p>
      </dgm:t>
    </dgm:pt>
    <dgm:pt modelId="{C6FAF458-C978-4CDC-A448-B3C80221F471}" type="parTrans" cxnId="{308A5D84-0487-4C39-8017-A988A4747A70}">
      <dgm:prSet/>
      <dgm:spPr/>
      <dgm:t>
        <a:bodyPr/>
        <a:lstStyle/>
        <a:p>
          <a:endParaRPr lang="en-US"/>
        </a:p>
      </dgm:t>
    </dgm:pt>
    <dgm:pt modelId="{D33BFCF5-F390-488C-99D7-19AE95BA2C92}" type="sibTrans" cxnId="{308A5D84-0487-4C39-8017-A988A4747A70}">
      <dgm:prSet/>
      <dgm:spPr/>
      <dgm:t>
        <a:bodyPr/>
        <a:lstStyle/>
        <a:p>
          <a:endParaRPr lang="en-US"/>
        </a:p>
      </dgm:t>
    </dgm:pt>
    <dgm:pt modelId="{6FDBE855-9E55-4566-8C53-5C447D151B53}">
      <dgm:prSet phldrT="[Text]"/>
      <dgm:spPr/>
      <dgm:t>
        <a:bodyPr/>
        <a:lstStyle/>
        <a:p>
          <a:r>
            <a:rPr lang="en-US" dirty="0"/>
            <a:t>Model predictions</a:t>
          </a:r>
        </a:p>
      </dgm:t>
    </dgm:pt>
    <dgm:pt modelId="{B38FE0AF-2788-4297-97DC-5EC2D32E9740}" type="parTrans" cxnId="{8DBC6B2C-93AC-4BA6-95ED-E27F667259D1}">
      <dgm:prSet/>
      <dgm:spPr/>
      <dgm:t>
        <a:bodyPr/>
        <a:lstStyle/>
        <a:p>
          <a:endParaRPr lang="en-US"/>
        </a:p>
      </dgm:t>
    </dgm:pt>
    <dgm:pt modelId="{307AFD5E-C12F-4CCC-A403-2CAEA3181CFA}" type="sibTrans" cxnId="{8DBC6B2C-93AC-4BA6-95ED-E27F667259D1}">
      <dgm:prSet/>
      <dgm:spPr/>
      <dgm:t>
        <a:bodyPr/>
        <a:lstStyle/>
        <a:p>
          <a:endParaRPr lang="en-US"/>
        </a:p>
      </dgm:t>
    </dgm:pt>
    <dgm:pt modelId="{9A2974AF-4313-413C-B0C4-A58C33B41279}">
      <dgm:prSet phldrT="[Text]"/>
      <dgm:spPr/>
      <dgm:t>
        <a:bodyPr/>
        <a:lstStyle/>
        <a:p>
          <a:r>
            <a:rPr lang="en-US" b="1" dirty="0"/>
            <a:t>PB-IVIVR</a:t>
          </a:r>
          <a:endParaRPr lang="en-US" dirty="0"/>
        </a:p>
      </dgm:t>
    </dgm:pt>
    <dgm:pt modelId="{C4F0EB91-61DE-4FAD-9BA6-18D70FCC7E63}" type="parTrans" cxnId="{CDE46B4A-05C2-4CE5-B7D8-BFA89BD5BB0B}">
      <dgm:prSet/>
      <dgm:spPr/>
      <dgm:t>
        <a:bodyPr/>
        <a:lstStyle/>
        <a:p>
          <a:endParaRPr lang="en-US"/>
        </a:p>
      </dgm:t>
    </dgm:pt>
    <dgm:pt modelId="{E10B0CBE-4FE8-49E5-8CFA-6EBDF1EB175D}" type="sibTrans" cxnId="{CDE46B4A-05C2-4CE5-B7D8-BFA89BD5BB0B}">
      <dgm:prSet/>
      <dgm:spPr/>
      <dgm:t>
        <a:bodyPr/>
        <a:lstStyle/>
        <a:p>
          <a:endParaRPr lang="en-US"/>
        </a:p>
      </dgm:t>
    </dgm:pt>
    <dgm:pt modelId="{7F8032D5-1A41-4100-A011-4A364F2F4A4B}">
      <dgm:prSet phldrT="[Text]"/>
      <dgm:spPr/>
      <dgm:t>
        <a:bodyPr/>
        <a:lstStyle/>
        <a:p>
          <a:r>
            <a:rPr lang="en-US" dirty="0"/>
            <a:t>Virtual BE</a:t>
          </a:r>
        </a:p>
      </dgm:t>
    </dgm:pt>
    <dgm:pt modelId="{A77E6334-3650-4D8A-8966-01D61E2E728A}" type="parTrans" cxnId="{597814F0-B1AF-4F1F-B241-2B0B28978392}">
      <dgm:prSet/>
      <dgm:spPr/>
      <dgm:t>
        <a:bodyPr/>
        <a:lstStyle/>
        <a:p>
          <a:endParaRPr lang="en-US"/>
        </a:p>
      </dgm:t>
    </dgm:pt>
    <dgm:pt modelId="{F40F8EAE-7B9B-4DFE-9F07-4C296F990D91}" type="sibTrans" cxnId="{597814F0-B1AF-4F1F-B241-2B0B28978392}">
      <dgm:prSet/>
      <dgm:spPr/>
      <dgm:t>
        <a:bodyPr/>
        <a:lstStyle/>
        <a:p>
          <a:endParaRPr lang="en-US"/>
        </a:p>
      </dgm:t>
    </dgm:pt>
    <dgm:pt modelId="{A9088DE6-AA82-4F22-AAC9-E57C237DD43C}">
      <dgm:prSet phldrT="[Text]"/>
      <dgm:spPr/>
      <dgm:t>
        <a:bodyPr/>
        <a:lstStyle/>
        <a:p>
          <a:r>
            <a:rPr lang="en-US" b="1" dirty="0"/>
            <a:t>IVIVR </a:t>
          </a:r>
          <a:endParaRPr lang="en-US" dirty="0"/>
        </a:p>
      </dgm:t>
    </dgm:pt>
    <dgm:pt modelId="{395594C3-76CE-46B3-A92C-F8C31E35D34E}" type="parTrans" cxnId="{766CC295-4EE1-4F9E-B368-24F0D519520D}">
      <dgm:prSet/>
      <dgm:spPr/>
      <dgm:t>
        <a:bodyPr/>
        <a:lstStyle/>
        <a:p>
          <a:endParaRPr lang="en-US"/>
        </a:p>
      </dgm:t>
    </dgm:pt>
    <dgm:pt modelId="{82A48B7A-EAA4-44FE-9B51-73268AD53138}" type="sibTrans" cxnId="{766CC295-4EE1-4F9E-B368-24F0D519520D}">
      <dgm:prSet/>
      <dgm:spPr/>
      <dgm:t>
        <a:bodyPr/>
        <a:lstStyle/>
        <a:p>
          <a:endParaRPr lang="en-US"/>
        </a:p>
      </dgm:t>
    </dgm:pt>
    <dgm:pt modelId="{3525A125-0D94-4D1B-93E3-A7B0E2442037}">
      <dgm:prSet phldrT="[Text]"/>
      <dgm:spPr/>
      <dgm:t>
        <a:bodyPr/>
        <a:lstStyle/>
        <a:p>
          <a:r>
            <a:rPr lang="en-US" dirty="0"/>
            <a:t>Bracketing approach</a:t>
          </a:r>
        </a:p>
      </dgm:t>
    </dgm:pt>
    <dgm:pt modelId="{12086499-AC7D-4F83-8FAB-88168F287DC6}" type="parTrans" cxnId="{8854A200-9FBB-46AE-A6FC-8B4023ACCF88}">
      <dgm:prSet/>
      <dgm:spPr/>
      <dgm:t>
        <a:bodyPr/>
        <a:lstStyle/>
        <a:p>
          <a:endParaRPr lang="en-US"/>
        </a:p>
      </dgm:t>
    </dgm:pt>
    <dgm:pt modelId="{39F71568-4287-4B82-B34E-2EA7F78495C1}" type="sibTrans" cxnId="{8854A200-9FBB-46AE-A6FC-8B4023ACCF88}">
      <dgm:prSet/>
      <dgm:spPr/>
      <dgm:t>
        <a:bodyPr/>
        <a:lstStyle/>
        <a:p>
          <a:endParaRPr lang="en-US"/>
        </a:p>
      </dgm:t>
    </dgm:pt>
    <dgm:pt modelId="{2DFAF5DC-2625-456B-AA93-F5237427893C}" type="pres">
      <dgm:prSet presAssocID="{DF522E33-F7FA-45FB-A5BF-2F23B6C3C0EF}" presName="Name0" presStyleCnt="0">
        <dgm:presLayoutVars>
          <dgm:chMax val="7"/>
          <dgm:dir/>
          <dgm:animLvl val="lvl"/>
          <dgm:resizeHandles val="exact"/>
        </dgm:presLayoutVars>
      </dgm:prSet>
      <dgm:spPr/>
      <dgm:t>
        <a:bodyPr/>
        <a:lstStyle/>
        <a:p>
          <a:endParaRPr lang="en-US"/>
        </a:p>
      </dgm:t>
    </dgm:pt>
    <dgm:pt modelId="{14E11EE0-D44F-45DC-AAB5-00F2A47C9AF2}" type="pres">
      <dgm:prSet presAssocID="{6ED794A8-859F-4F9B-8D0E-FD27310E0D55}" presName="circle1" presStyleLbl="node1" presStyleIdx="0" presStyleCnt="3"/>
      <dgm:spPr>
        <a:solidFill>
          <a:srgbClr val="49E91D"/>
        </a:solidFill>
      </dgm:spPr>
    </dgm:pt>
    <dgm:pt modelId="{8B190D07-DAFA-483F-B06D-CA38F284FB08}" type="pres">
      <dgm:prSet presAssocID="{6ED794A8-859F-4F9B-8D0E-FD27310E0D55}" presName="space" presStyleCnt="0"/>
      <dgm:spPr/>
    </dgm:pt>
    <dgm:pt modelId="{9451E4C7-EB8C-43BF-B1E6-17A17BF53FE8}" type="pres">
      <dgm:prSet presAssocID="{6ED794A8-859F-4F9B-8D0E-FD27310E0D55}" presName="rect1" presStyleLbl="alignAcc1" presStyleIdx="0" presStyleCnt="3"/>
      <dgm:spPr/>
      <dgm:t>
        <a:bodyPr/>
        <a:lstStyle/>
        <a:p>
          <a:endParaRPr lang="en-US"/>
        </a:p>
      </dgm:t>
    </dgm:pt>
    <dgm:pt modelId="{747A4CBF-68AD-456E-A004-97D8EA190C6C}" type="pres">
      <dgm:prSet presAssocID="{9A2974AF-4313-413C-B0C4-A58C33B41279}" presName="vertSpace2" presStyleLbl="node1" presStyleIdx="0" presStyleCnt="3"/>
      <dgm:spPr/>
    </dgm:pt>
    <dgm:pt modelId="{3115D956-2D44-4A1E-A65A-0C38E670F890}" type="pres">
      <dgm:prSet presAssocID="{9A2974AF-4313-413C-B0C4-A58C33B41279}" presName="circle2" presStyleLbl="node1" presStyleIdx="1" presStyleCnt="3"/>
      <dgm:spPr>
        <a:solidFill>
          <a:schemeClr val="accent6">
            <a:lumMod val="40000"/>
            <a:lumOff val="60000"/>
          </a:schemeClr>
        </a:solidFill>
      </dgm:spPr>
    </dgm:pt>
    <dgm:pt modelId="{32237260-2E55-4100-85DF-6433230BE1BD}" type="pres">
      <dgm:prSet presAssocID="{9A2974AF-4313-413C-B0C4-A58C33B41279}" presName="rect2" presStyleLbl="alignAcc1" presStyleIdx="1" presStyleCnt="3"/>
      <dgm:spPr/>
      <dgm:t>
        <a:bodyPr/>
        <a:lstStyle/>
        <a:p>
          <a:endParaRPr lang="en-US"/>
        </a:p>
      </dgm:t>
    </dgm:pt>
    <dgm:pt modelId="{3B1E4E5F-4562-44D1-AD31-273B664E50D1}" type="pres">
      <dgm:prSet presAssocID="{A9088DE6-AA82-4F22-AAC9-E57C237DD43C}" presName="vertSpace3" presStyleLbl="node1" presStyleIdx="1" presStyleCnt="3"/>
      <dgm:spPr/>
    </dgm:pt>
    <dgm:pt modelId="{1ECAD8F7-4105-4419-841F-EC7CB5BF3E2E}" type="pres">
      <dgm:prSet presAssocID="{A9088DE6-AA82-4F22-AAC9-E57C237DD43C}" presName="circle3" presStyleLbl="node1" presStyleIdx="2" presStyleCnt="3"/>
      <dgm:spPr/>
    </dgm:pt>
    <dgm:pt modelId="{9AE05C16-8AFD-490F-962A-1FB32C942CD9}" type="pres">
      <dgm:prSet presAssocID="{A9088DE6-AA82-4F22-AAC9-E57C237DD43C}" presName="rect3" presStyleLbl="alignAcc1" presStyleIdx="2" presStyleCnt="3"/>
      <dgm:spPr/>
      <dgm:t>
        <a:bodyPr/>
        <a:lstStyle/>
        <a:p>
          <a:endParaRPr lang="en-US"/>
        </a:p>
      </dgm:t>
    </dgm:pt>
    <dgm:pt modelId="{DE578D2E-67F0-4D7E-9032-92B2C7F9CE47}" type="pres">
      <dgm:prSet presAssocID="{6ED794A8-859F-4F9B-8D0E-FD27310E0D55}" presName="rect1ParTx" presStyleLbl="alignAcc1" presStyleIdx="2" presStyleCnt="3">
        <dgm:presLayoutVars>
          <dgm:chMax val="1"/>
          <dgm:bulletEnabled val="1"/>
        </dgm:presLayoutVars>
      </dgm:prSet>
      <dgm:spPr/>
      <dgm:t>
        <a:bodyPr/>
        <a:lstStyle/>
        <a:p>
          <a:endParaRPr lang="en-US"/>
        </a:p>
      </dgm:t>
    </dgm:pt>
    <dgm:pt modelId="{491D563E-FB74-488E-96C2-0C3102D26CDE}" type="pres">
      <dgm:prSet presAssocID="{6ED794A8-859F-4F9B-8D0E-FD27310E0D55}" presName="rect1ChTx" presStyleLbl="alignAcc1" presStyleIdx="2" presStyleCnt="3">
        <dgm:presLayoutVars>
          <dgm:bulletEnabled val="1"/>
        </dgm:presLayoutVars>
      </dgm:prSet>
      <dgm:spPr/>
      <dgm:t>
        <a:bodyPr/>
        <a:lstStyle/>
        <a:p>
          <a:endParaRPr lang="en-US"/>
        </a:p>
      </dgm:t>
    </dgm:pt>
    <dgm:pt modelId="{328B6709-3F7D-4950-95F0-70D96BD2EF48}" type="pres">
      <dgm:prSet presAssocID="{9A2974AF-4313-413C-B0C4-A58C33B41279}" presName="rect2ParTx" presStyleLbl="alignAcc1" presStyleIdx="2" presStyleCnt="3">
        <dgm:presLayoutVars>
          <dgm:chMax val="1"/>
          <dgm:bulletEnabled val="1"/>
        </dgm:presLayoutVars>
      </dgm:prSet>
      <dgm:spPr/>
      <dgm:t>
        <a:bodyPr/>
        <a:lstStyle/>
        <a:p>
          <a:endParaRPr lang="en-US"/>
        </a:p>
      </dgm:t>
    </dgm:pt>
    <dgm:pt modelId="{CEE0E86D-61BA-4F9B-B0EE-0E48B63EAB7C}" type="pres">
      <dgm:prSet presAssocID="{9A2974AF-4313-413C-B0C4-A58C33B41279}" presName="rect2ChTx" presStyleLbl="alignAcc1" presStyleIdx="2" presStyleCnt="3">
        <dgm:presLayoutVars>
          <dgm:bulletEnabled val="1"/>
        </dgm:presLayoutVars>
      </dgm:prSet>
      <dgm:spPr/>
      <dgm:t>
        <a:bodyPr/>
        <a:lstStyle/>
        <a:p>
          <a:endParaRPr lang="en-US"/>
        </a:p>
      </dgm:t>
    </dgm:pt>
    <dgm:pt modelId="{816CA313-9AF8-4A03-AAF5-8662D04B7C5B}" type="pres">
      <dgm:prSet presAssocID="{A9088DE6-AA82-4F22-AAC9-E57C237DD43C}" presName="rect3ParTx" presStyleLbl="alignAcc1" presStyleIdx="2" presStyleCnt="3">
        <dgm:presLayoutVars>
          <dgm:chMax val="1"/>
          <dgm:bulletEnabled val="1"/>
        </dgm:presLayoutVars>
      </dgm:prSet>
      <dgm:spPr/>
      <dgm:t>
        <a:bodyPr/>
        <a:lstStyle/>
        <a:p>
          <a:endParaRPr lang="en-US"/>
        </a:p>
      </dgm:t>
    </dgm:pt>
    <dgm:pt modelId="{A7223A29-C4DB-4E1B-AB98-2109D498BC81}" type="pres">
      <dgm:prSet presAssocID="{A9088DE6-AA82-4F22-AAC9-E57C237DD43C}" presName="rect3ChTx" presStyleLbl="alignAcc1" presStyleIdx="2" presStyleCnt="3">
        <dgm:presLayoutVars>
          <dgm:bulletEnabled val="1"/>
        </dgm:presLayoutVars>
      </dgm:prSet>
      <dgm:spPr/>
      <dgm:t>
        <a:bodyPr/>
        <a:lstStyle/>
        <a:p>
          <a:endParaRPr lang="en-US"/>
        </a:p>
      </dgm:t>
    </dgm:pt>
  </dgm:ptLst>
  <dgm:cxnLst>
    <dgm:cxn modelId="{16B56123-47CF-44BC-9278-5B4EA169C89C}" type="presOf" srcId="{9A2974AF-4313-413C-B0C4-A58C33B41279}" destId="{32237260-2E55-4100-85DF-6433230BE1BD}" srcOrd="0" destOrd="0" presId="urn:microsoft.com/office/officeart/2005/8/layout/target3"/>
    <dgm:cxn modelId="{45C75C73-268B-4447-84B1-EA75D15D2510}" type="presOf" srcId="{A9088DE6-AA82-4F22-AAC9-E57C237DD43C}" destId="{816CA313-9AF8-4A03-AAF5-8662D04B7C5B}" srcOrd="1" destOrd="0" presId="urn:microsoft.com/office/officeart/2005/8/layout/target3"/>
    <dgm:cxn modelId="{597814F0-B1AF-4F1F-B241-2B0B28978392}" srcId="{9A2974AF-4313-413C-B0C4-A58C33B41279}" destId="{7F8032D5-1A41-4100-A011-4A364F2F4A4B}" srcOrd="0" destOrd="0" parTransId="{A77E6334-3650-4D8A-8966-01D61E2E728A}" sibTransId="{F40F8EAE-7B9B-4DFE-9F07-4C296F990D91}"/>
    <dgm:cxn modelId="{C72D9F6C-C880-43B9-BDB2-320B33637A82}" type="presOf" srcId="{6FDBE855-9E55-4566-8C53-5C447D151B53}" destId="{491D563E-FB74-488E-96C2-0C3102D26CDE}" srcOrd="0" destOrd="0" presId="urn:microsoft.com/office/officeart/2005/8/layout/target3"/>
    <dgm:cxn modelId="{8DBC6B2C-93AC-4BA6-95ED-E27F667259D1}" srcId="{6ED794A8-859F-4F9B-8D0E-FD27310E0D55}" destId="{6FDBE855-9E55-4566-8C53-5C447D151B53}" srcOrd="0" destOrd="0" parTransId="{B38FE0AF-2788-4297-97DC-5EC2D32E9740}" sibTransId="{307AFD5E-C12F-4CCC-A403-2CAEA3181CFA}"/>
    <dgm:cxn modelId="{8D468715-C0D6-4574-B94D-F08195E67EF6}" type="presOf" srcId="{DF522E33-F7FA-45FB-A5BF-2F23B6C3C0EF}" destId="{2DFAF5DC-2625-456B-AA93-F5237427893C}" srcOrd="0" destOrd="0" presId="urn:microsoft.com/office/officeart/2005/8/layout/target3"/>
    <dgm:cxn modelId="{766CC295-4EE1-4F9E-B368-24F0D519520D}" srcId="{DF522E33-F7FA-45FB-A5BF-2F23B6C3C0EF}" destId="{A9088DE6-AA82-4F22-AAC9-E57C237DD43C}" srcOrd="2" destOrd="0" parTransId="{395594C3-76CE-46B3-A92C-F8C31E35D34E}" sibTransId="{82A48B7A-EAA4-44FE-9B51-73268AD53138}"/>
    <dgm:cxn modelId="{F21699CA-0B61-4BF4-A6BA-179C16596A37}" type="presOf" srcId="{6ED794A8-859F-4F9B-8D0E-FD27310E0D55}" destId="{DE578D2E-67F0-4D7E-9032-92B2C7F9CE47}" srcOrd="1" destOrd="0" presId="urn:microsoft.com/office/officeart/2005/8/layout/target3"/>
    <dgm:cxn modelId="{C9F18853-FFC1-495F-A789-6533862117F7}" type="presOf" srcId="{6ED794A8-859F-4F9B-8D0E-FD27310E0D55}" destId="{9451E4C7-EB8C-43BF-B1E6-17A17BF53FE8}" srcOrd="0" destOrd="0" presId="urn:microsoft.com/office/officeart/2005/8/layout/target3"/>
    <dgm:cxn modelId="{308A5D84-0487-4C39-8017-A988A4747A70}" srcId="{DF522E33-F7FA-45FB-A5BF-2F23B6C3C0EF}" destId="{6ED794A8-859F-4F9B-8D0E-FD27310E0D55}" srcOrd="0" destOrd="0" parTransId="{C6FAF458-C978-4CDC-A448-B3C80221F471}" sibTransId="{D33BFCF5-F390-488C-99D7-19AE95BA2C92}"/>
    <dgm:cxn modelId="{DFA2EB04-871E-479F-B783-6639D8589A21}" type="presOf" srcId="{9A2974AF-4313-413C-B0C4-A58C33B41279}" destId="{328B6709-3F7D-4950-95F0-70D96BD2EF48}" srcOrd="1" destOrd="0" presId="urn:microsoft.com/office/officeart/2005/8/layout/target3"/>
    <dgm:cxn modelId="{A80FBAE4-C73F-4CEB-A68E-764DA218FA77}" type="presOf" srcId="{3525A125-0D94-4D1B-93E3-A7B0E2442037}" destId="{A7223A29-C4DB-4E1B-AB98-2109D498BC81}" srcOrd="0" destOrd="0" presId="urn:microsoft.com/office/officeart/2005/8/layout/target3"/>
    <dgm:cxn modelId="{CDE46B4A-05C2-4CE5-B7D8-BFA89BD5BB0B}" srcId="{DF522E33-F7FA-45FB-A5BF-2F23B6C3C0EF}" destId="{9A2974AF-4313-413C-B0C4-A58C33B41279}" srcOrd="1" destOrd="0" parTransId="{C4F0EB91-61DE-4FAD-9BA6-18D70FCC7E63}" sibTransId="{E10B0CBE-4FE8-49E5-8CFA-6EBDF1EB175D}"/>
    <dgm:cxn modelId="{F6169DFB-AFB4-4F3F-A01B-DEB819B5ACBE}" type="presOf" srcId="{A9088DE6-AA82-4F22-AAC9-E57C237DD43C}" destId="{9AE05C16-8AFD-490F-962A-1FB32C942CD9}" srcOrd="0" destOrd="0" presId="urn:microsoft.com/office/officeart/2005/8/layout/target3"/>
    <dgm:cxn modelId="{E41B0122-58F5-484C-A4C0-6CFAE2D4C5A9}" type="presOf" srcId="{7F8032D5-1A41-4100-A011-4A364F2F4A4B}" destId="{CEE0E86D-61BA-4F9B-B0EE-0E48B63EAB7C}" srcOrd="0" destOrd="0" presId="urn:microsoft.com/office/officeart/2005/8/layout/target3"/>
    <dgm:cxn modelId="{8854A200-9FBB-46AE-A6FC-8B4023ACCF88}" srcId="{A9088DE6-AA82-4F22-AAC9-E57C237DD43C}" destId="{3525A125-0D94-4D1B-93E3-A7B0E2442037}" srcOrd="0" destOrd="0" parTransId="{12086499-AC7D-4F83-8FAB-88168F287DC6}" sibTransId="{39F71568-4287-4B82-B34E-2EA7F78495C1}"/>
    <dgm:cxn modelId="{46FDE873-9D8A-408F-8FAA-9ABD58DA74C8}" type="presParOf" srcId="{2DFAF5DC-2625-456B-AA93-F5237427893C}" destId="{14E11EE0-D44F-45DC-AAB5-00F2A47C9AF2}" srcOrd="0" destOrd="0" presId="urn:microsoft.com/office/officeart/2005/8/layout/target3"/>
    <dgm:cxn modelId="{1EE2FE2F-C729-49CE-99DB-9F7B0D9F3883}" type="presParOf" srcId="{2DFAF5DC-2625-456B-AA93-F5237427893C}" destId="{8B190D07-DAFA-483F-B06D-CA38F284FB08}" srcOrd="1" destOrd="0" presId="urn:microsoft.com/office/officeart/2005/8/layout/target3"/>
    <dgm:cxn modelId="{27CEC5B7-4175-477F-B6AB-ACA06B64ABE8}" type="presParOf" srcId="{2DFAF5DC-2625-456B-AA93-F5237427893C}" destId="{9451E4C7-EB8C-43BF-B1E6-17A17BF53FE8}" srcOrd="2" destOrd="0" presId="urn:microsoft.com/office/officeart/2005/8/layout/target3"/>
    <dgm:cxn modelId="{BC77A874-08CD-4BDA-A9B6-F3F0218B4585}" type="presParOf" srcId="{2DFAF5DC-2625-456B-AA93-F5237427893C}" destId="{747A4CBF-68AD-456E-A004-97D8EA190C6C}" srcOrd="3" destOrd="0" presId="urn:microsoft.com/office/officeart/2005/8/layout/target3"/>
    <dgm:cxn modelId="{41E85191-2CA3-45B7-84E1-39CEF376D338}" type="presParOf" srcId="{2DFAF5DC-2625-456B-AA93-F5237427893C}" destId="{3115D956-2D44-4A1E-A65A-0C38E670F890}" srcOrd="4" destOrd="0" presId="urn:microsoft.com/office/officeart/2005/8/layout/target3"/>
    <dgm:cxn modelId="{2A85E7A5-305E-42C4-857B-83D295BB9836}" type="presParOf" srcId="{2DFAF5DC-2625-456B-AA93-F5237427893C}" destId="{32237260-2E55-4100-85DF-6433230BE1BD}" srcOrd="5" destOrd="0" presId="urn:microsoft.com/office/officeart/2005/8/layout/target3"/>
    <dgm:cxn modelId="{13FCA5B9-50CC-4C2A-A70E-B848B265333C}" type="presParOf" srcId="{2DFAF5DC-2625-456B-AA93-F5237427893C}" destId="{3B1E4E5F-4562-44D1-AD31-273B664E50D1}" srcOrd="6" destOrd="0" presId="urn:microsoft.com/office/officeart/2005/8/layout/target3"/>
    <dgm:cxn modelId="{93101C2E-12C9-4E27-BCE3-55BB9541C4F8}" type="presParOf" srcId="{2DFAF5DC-2625-456B-AA93-F5237427893C}" destId="{1ECAD8F7-4105-4419-841F-EC7CB5BF3E2E}" srcOrd="7" destOrd="0" presId="urn:microsoft.com/office/officeart/2005/8/layout/target3"/>
    <dgm:cxn modelId="{7FE543AB-A73C-4B2B-9205-E7EE85D884C2}" type="presParOf" srcId="{2DFAF5DC-2625-456B-AA93-F5237427893C}" destId="{9AE05C16-8AFD-490F-962A-1FB32C942CD9}" srcOrd="8" destOrd="0" presId="urn:microsoft.com/office/officeart/2005/8/layout/target3"/>
    <dgm:cxn modelId="{AA5EB614-D9B0-4758-B680-2C0534ED4E3B}" type="presParOf" srcId="{2DFAF5DC-2625-456B-AA93-F5237427893C}" destId="{DE578D2E-67F0-4D7E-9032-92B2C7F9CE47}" srcOrd="9" destOrd="0" presId="urn:microsoft.com/office/officeart/2005/8/layout/target3"/>
    <dgm:cxn modelId="{654AC5FD-4EEE-4467-8F6B-1BFD7507F886}" type="presParOf" srcId="{2DFAF5DC-2625-456B-AA93-F5237427893C}" destId="{491D563E-FB74-488E-96C2-0C3102D26CDE}" srcOrd="10" destOrd="0" presId="urn:microsoft.com/office/officeart/2005/8/layout/target3"/>
    <dgm:cxn modelId="{C883AEE1-A40D-41ED-ADD7-606B5ACEA7E0}" type="presParOf" srcId="{2DFAF5DC-2625-456B-AA93-F5237427893C}" destId="{328B6709-3F7D-4950-95F0-70D96BD2EF48}" srcOrd="11" destOrd="0" presId="urn:microsoft.com/office/officeart/2005/8/layout/target3"/>
    <dgm:cxn modelId="{A69E2457-DF55-4C1F-B365-5F7EE8C2FEA5}" type="presParOf" srcId="{2DFAF5DC-2625-456B-AA93-F5237427893C}" destId="{CEE0E86D-61BA-4F9B-B0EE-0E48B63EAB7C}" srcOrd="12" destOrd="0" presId="urn:microsoft.com/office/officeart/2005/8/layout/target3"/>
    <dgm:cxn modelId="{161CD4F2-489F-4DB9-A7B8-17BC6EF531CC}" type="presParOf" srcId="{2DFAF5DC-2625-456B-AA93-F5237427893C}" destId="{816CA313-9AF8-4A03-AAF5-8662D04B7C5B}" srcOrd="13" destOrd="0" presId="urn:microsoft.com/office/officeart/2005/8/layout/target3"/>
    <dgm:cxn modelId="{699AD32C-A5BA-4F5F-BB38-256E069CDE1A}" type="presParOf" srcId="{2DFAF5DC-2625-456B-AA93-F5237427893C}" destId="{A7223A29-C4DB-4E1B-AB98-2109D498BC81}" srcOrd="14"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6F40F0-9FFD-464A-98CC-E46AA735E52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US"/>
        </a:p>
      </dgm:t>
    </dgm:pt>
    <dgm:pt modelId="{B03BD48D-3FC2-47BC-83B4-A9A784A66321}">
      <dgm:prSet phldrT="[Text]" custT="1"/>
      <dgm:spPr/>
      <dgm:t>
        <a:bodyPr/>
        <a:lstStyle/>
        <a:p>
          <a:r>
            <a:rPr lang="en-US" sz="1400" b="1" dirty="0">
              <a:solidFill>
                <a:schemeClr val="tx1"/>
              </a:solidFill>
            </a:rPr>
            <a:t>Andreas Abend (Merck)</a:t>
          </a:r>
        </a:p>
      </dgm:t>
    </dgm:pt>
    <dgm:pt modelId="{7CDBDC97-DC35-472B-9DCC-08B088A083D2}" type="parTrans" cxnId="{0C39D30C-1E85-4EEE-99FD-925328799C25}">
      <dgm:prSet/>
      <dgm:spPr/>
      <dgm:t>
        <a:bodyPr/>
        <a:lstStyle/>
        <a:p>
          <a:endParaRPr lang="en-US" b="1">
            <a:solidFill>
              <a:schemeClr val="tx1"/>
            </a:solidFill>
          </a:endParaRPr>
        </a:p>
      </dgm:t>
    </dgm:pt>
    <dgm:pt modelId="{ED4E09DB-C7D9-4876-B89C-AC200C61F9A4}" type="sibTrans" cxnId="{0C39D30C-1E85-4EEE-99FD-925328799C25}">
      <dgm:prSet/>
      <dgm:spPr/>
      <dgm:t>
        <a:bodyPr/>
        <a:lstStyle/>
        <a:p>
          <a:endParaRPr lang="en-US" b="1" dirty="0">
            <a:solidFill>
              <a:schemeClr val="tx1"/>
            </a:solidFill>
          </a:endParaRPr>
        </a:p>
      </dgm:t>
    </dgm:pt>
    <dgm:pt modelId="{166DAAF8-2506-4B65-9F25-35FAC51B63D1}">
      <dgm:prSet phldrT="[Text]" custT="1"/>
      <dgm:spPr/>
      <dgm:t>
        <a:bodyPr/>
        <a:lstStyle/>
        <a:p>
          <a:r>
            <a:rPr lang="en-GB" sz="1400" b="1" dirty="0">
              <a:solidFill>
                <a:schemeClr val="tx1"/>
              </a:solidFill>
            </a:rPr>
            <a:t>David LeBlond (CMC stats)</a:t>
          </a:r>
          <a:endParaRPr lang="en-US" sz="1400" b="1" dirty="0">
            <a:solidFill>
              <a:schemeClr val="tx1"/>
            </a:solidFill>
          </a:endParaRPr>
        </a:p>
      </dgm:t>
    </dgm:pt>
    <dgm:pt modelId="{917A678B-297A-44CB-AD43-FF56A0BB8742}" type="parTrans" cxnId="{B355BAD1-3F12-4EC3-9E53-407BA8F8A7E8}">
      <dgm:prSet/>
      <dgm:spPr/>
      <dgm:t>
        <a:bodyPr/>
        <a:lstStyle/>
        <a:p>
          <a:endParaRPr lang="en-US" b="1">
            <a:solidFill>
              <a:schemeClr val="tx1"/>
            </a:solidFill>
          </a:endParaRPr>
        </a:p>
      </dgm:t>
    </dgm:pt>
    <dgm:pt modelId="{B06E2180-0A7C-44DA-9948-98DD0788DF69}" type="sibTrans" cxnId="{B355BAD1-3F12-4EC3-9E53-407BA8F8A7E8}">
      <dgm:prSet/>
      <dgm:spPr/>
      <dgm:t>
        <a:bodyPr/>
        <a:lstStyle/>
        <a:p>
          <a:endParaRPr lang="en-US" b="1" dirty="0">
            <a:solidFill>
              <a:schemeClr val="tx1"/>
            </a:solidFill>
          </a:endParaRPr>
        </a:p>
      </dgm:t>
    </dgm:pt>
    <dgm:pt modelId="{A810A494-42A9-40E4-99E6-91F7F20CD379}">
      <dgm:prSet phldrT="[Text]" custT="1"/>
      <dgm:spPr/>
      <dgm:t>
        <a:bodyPr/>
        <a:lstStyle/>
        <a:p>
          <a:r>
            <a:rPr lang="en-US" sz="1400" b="1" dirty="0">
              <a:solidFill>
                <a:schemeClr val="tx1"/>
              </a:solidFill>
            </a:rPr>
            <a:t>Sandra Suarez (FDA)</a:t>
          </a:r>
        </a:p>
      </dgm:t>
    </dgm:pt>
    <dgm:pt modelId="{657EB4E1-89B6-4649-BC56-3B8CF7CE91EA}" type="parTrans" cxnId="{D14D063E-A036-4740-A6D7-8E3DF69A3CD7}">
      <dgm:prSet/>
      <dgm:spPr/>
      <dgm:t>
        <a:bodyPr/>
        <a:lstStyle/>
        <a:p>
          <a:endParaRPr lang="en-US" b="1">
            <a:solidFill>
              <a:schemeClr val="tx1"/>
            </a:solidFill>
          </a:endParaRPr>
        </a:p>
      </dgm:t>
    </dgm:pt>
    <dgm:pt modelId="{F0EA2BF4-4301-4FFD-99A8-E5E09028524B}" type="sibTrans" cxnId="{D14D063E-A036-4740-A6D7-8E3DF69A3CD7}">
      <dgm:prSet/>
      <dgm:spPr/>
      <dgm:t>
        <a:bodyPr/>
        <a:lstStyle/>
        <a:p>
          <a:endParaRPr lang="en-US" b="1" dirty="0">
            <a:solidFill>
              <a:schemeClr val="tx1"/>
            </a:solidFill>
          </a:endParaRPr>
        </a:p>
      </dgm:t>
    </dgm:pt>
    <dgm:pt modelId="{3205530B-0728-4D6F-A057-8F2256A82841}">
      <dgm:prSet phldrT="[Text]" custT="1"/>
      <dgm:spPr/>
      <dgm:t>
        <a:bodyPr/>
        <a:lstStyle/>
        <a:p>
          <a:r>
            <a:rPr lang="en-GB" sz="1400" b="1" dirty="0">
              <a:solidFill>
                <a:schemeClr val="tx1"/>
              </a:solidFill>
            </a:rPr>
            <a:t>Dorys Diaz (Pfizer)</a:t>
          </a:r>
          <a:endParaRPr lang="en-US" sz="1400" b="1" dirty="0">
            <a:solidFill>
              <a:schemeClr val="tx1"/>
            </a:solidFill>
          </a:endParaRPr>
        </a:p>
      </dgm:t>
    </dgm:pt>
    <dgm:pt modelId="{719E7B8C-DA59-4715-9F39-35B9D63131DE}" type="parTrans" cxnId="{95B27F5C-5E4F-49E1-85B3-8E88B1AED93A}">
      <dgm:prSet/>
      <dgm:spPr/>
      <dgm:t>
        <a:bodyPr/>
        <a:lstStyle/>
        <a:p>
          <a:endParaRPr lang="en-US" b="1">
            <a:solidFill>
              <a:schemeClr val="tx1"/>
            </a:solidFill>
          </a:endParaRPr>
        </a:p>
      </dgm:t>
    </dgm:pt>
    <dgm:pt modelId="{CDD7A760-6255-4F54-B6F6-D171FD6F614A}" type="sibTrans" cxnId="{95B27F5C-5E4F-49E1-85B3-8E88B1AED93A}">
      <dgm:prSet/>
      <dgm:spPr/>
      <dgm:t>
        <a:bodyPr/>
        <a:lstStyle/>
        <a:p>
          <a:endParaRPr lang="en-US" b="1" dirty="0">
            <a:solidFill>
              <a:schemeClr val="tx1"/>
            </a:solidFill>
          </a:endParaRPr>
        </a:p>
      </dgm:t>
    </dgm:pt>
    <dgm:pt modelId="{6FD7E331-38EF-4A18-AEB1-A7C1FF877029}">
      <dgm:prSet phldrT="[Text]" custT="1"/>
      <dgm:spPr/>
      <dgm:t>
        <a:bodyPr/>
        <a:lstStyle/>
        <a:p>
          <a:r>
            <a:rPr lang="en-US" sz="1400" b="1" dirty="0">
              <a:solidFill>
                <a:schemeClr val="tx1"/>
              </a:solidFill>
            </a:rPr>
            <a:t>Jim Polli (UMD)</a:t>
          </a:r>
        </a:p>
      </dgm:t>
    </dgm:pt>
    <dgm:pt modelId="{2EF99929-EFB7-4A12-BF0C-19D5A947845E}" type="parTrans" cxnId="{F2EA7BD8-E1F3-47D7-9993-9FF9DE53C57E}">
      <dgm:prSet/>
      <dgm:spPr/>
      <dgm:t>
        <a:bodyPr/>
        <a:lstStyle/>
        <a:p>
          <a:endParaRPr lang="en-US"/>
        </a:p>
      </dgm:t>
    </dgm:pt>
    <dgm:pt modelId="{782AE29C-59F0-487C-A1DE-B9C634036831}" type="sibTrans" cxnId="{F2EA7BD8-E1F3-47D7-9993-9FF9DE53C57E}">
      <dgm:prSet/>
      <dgm:spPr/>
      <dgm:t>
        <a:bodyPr/>
        <a:lstStyle/>
        <a:p>
          <a:endParaRPr lang="en-US" dirty="0"/>
        </a:p>
      </dgm:t>
    </dgm:pt>
    <dgm:pt modelId="{4158F467-6C95-4D5D-9EA2-0A0E196BDD51}">
      <dgm:prSet phldrT="[Text]" custT="1"/>
      <dgm:spPr/>
      <dgm:t>
        <a:bodyPr/>
        <a:lstStyle/>
        <a:p>
          <a:r>
            <a:rPr lang="en-US" sz="1400" b="1" dirty="0">
              <a:solidFill>
                <a:schemeClr val="tx1"/>
              </a:solidFill>
            </a:rPr>
            <a:t>Poonam Delvadia (FDA)</a:t>
          </a:r>
        </a:p>
      </dgm:t>
    </dgm:pt>
    <dgm:pt modelId="{C46501E8-A423-41D7-B34D-049ABFB32963}" type="parTrans" cxnId="{6C072B88-EB6A-4A88-8EB4-289B661316A7}">
      <dgm:prSet/>
      <dgm:spPr/>
      <dgm:t>
        <a:bodyPr/>
        <a:lstStyle/>
        <a:p>
          <a:endParaRPr lang="en-US"/>
        </a:p>
      </dgm:t>
    </dgm:pt>
    <dgm:pt modelId="{F809FFE7-B42A-4298-B3A2-FEB26772B396}" type="sibTrans" cxnId="{6C072B88-EB6A-4A88-8EB4-289B661316A7}">
      <dgm:prSet/>
      <dgm:spPr/>
      <dgm:t>
        <a:bodyPr/>
        <a:lstStyle/>
        <a:p>
          <a:endParaRPr lang="en-US" dirty="0"/>
        </a:p>
      </dgm:t>
    </dgm:pt>
    <dgm:pt modelId="{9B35A317-2B5F-42D1-BB64-FFEEC134F663}">
      <dgm:prSet phldrT="[Text]" custT="1"/>
      <dgm:spPr/>
      <dgm:t>
        <a:bodyPr/>
        <a:lstStyle/>
        <a:p>
          <a:r>
            <a:rPr lang="en-US" sz="1300" b="1" dirty="0">
              <a:solidFill>
                <a:schemeClr val="tx1"/>
              </a:solidFill>
            </a:rPr>
            <a:t>Elizabeth</a:t>
          </a:r>
          <a:r>
            <a:rPr lang="en-US" sz="1400" b="1" dirty="0">
              <a:solidFill>
                <a:schemeClr val="tx1"/>
              </a:solidFill>
            </a:rPr>
            <a:t> Kovacs</a:t>
          </a:r>
        </a:p>
      </dgm:t>
    </dgm:pt>
    <dgm:pt modelId="{7D1E6922-E1FB-4324-9ED2-AFAE8A9D9817}" type="parTrans" cxnId="{0DD264F4-BF95-4EB0-80A5-10CCAE7664FF}">
      <dgm:prSet/>
      <dgm:spPr/>
      <dgm:t>
        <a:bodyPr/>
        <a:lstStyle/>
        <a:p>
          <a:endParaRPr lang="en-US"/>
        </a:p>
      </dgm:t>
    </dgm:pt>
    <dgm:pt modelId="{5523D0C5-607D-41E7-87D4-6E327DE30955}" type="sibTrans" cxnId="{0DD264F4-BF95-4EB0-80A5-10CCAE7664FF}">
      <dgm:prSet/>
      <dgm:spPr/>
      <dgm:t>
        <a:bodyPr/>
        <a:lstStyle/>
        <a:p>
          <a:endParaRPr lang="en-US" dirty="0"/>
        </a:p>
      </dgm:t>
    </dgm:pt>
    <dgm:pt modelId="{B1951805-EF54-470B-9359-012EF0F069AE}" type="pres">
      <dgm:prSet presAssocID="{916F40F0-9FFD-464A-98CC-E46AA735E526}" presName="cycle" presStyleCnt="0">
        <dgm:presLayoutVars>
          <dgm:dir/>
          <dgm:resizeHandles val="exact"/>
        </dgm:presLayoutVars>
      </dgm:prSet>
      <dgm:spPr/>
      <dgm:t>
        <a:bodyPr/>
        <a:lstStyle/>
        <a:p>
          <a:endParaRPr lang="en-US"/>
        </a:p>
      </dgm:t>
    </dgm:pt>
    <dgm:pt modelId="{C7F98FF4-645E-4945-889A-F0B99BF57D2B}" type="pres">
      <dgm:prSet presAssocID="{3205530B-0728-4D6F-A057-8F2256A82841}" presName="node" presStyleLbl="node1" presStyleIdx="0" presStyleCnt="7" custScaleX="88085" custScaleY="70003" custRadScaleRad="102309" custRadScaleInc="4265">
        <dgm:presLayoutVars>
          <dgm:bulletEnabled val="1"/>
        </dgm:presLayoutVars>
      </dgm:prSet>
      <dgm:spPr/>
      <dgm:t>
        <a:bodyPr/>
        <a:lstStyle/>
        <a:p>
          <a:endParaRPr lang="en-US"/>
        </a:p>
      </dgm:t>
    </dgm:pt>
    <dgm:pt modelId="{26EA0160-E202-41B7-9C8B-411482C0A699}" type="pres">
      <dgm:prSet presAssocID="{CDD7A760-6255-4F54-B6F6-D171FD6F614A}" presName="sibTrans" presStyleLbl="sibTrans2D1" presStyleIdx="0" presStyleCnt="7"/>
      <dgm:spPr/>
      <dgm:t>
        <a:bodyPr/>
        <a:lstStyle/>
        <a:p>
          <a:endParaRPr lang="en-US"/>
        </a:p>
      </dgm:t>
    </dgm:pt>
    <dgm:pt modelId="{6E004E6E-3D17-47E9-B6EB-72AD75197964}" type="pres">
      <dgm:prSet presAssocID="{CDD7A760-6255-4F54-B6F6-D171FD6F614A}" presName="connectorText" presStyleLbl="sibTrans2D1" presStyleIdx="0" presStyleCnt="7"/>
      <dgm:spPr/>
      <dgm:t>
        <a:bodyPr/>
        <a:lstStyle/>
        <a:p>
          <a:endParaRPr lang="en-US"/>
        </a:p>
      </dgm:t>
    </dgm:pt>
    <dgm:pt modelId="{AB691967-E257-4937-8856-FBA209E8C81B}" type="pres">
      <dgm:prSet presAssocID="{B03BD48D-3FC2-47BC-83B4-A9A784A66321}" presName="node" presStyleLbl="node1" presStyleIdx="1" presStyleCnt="7" custScaleX="83110" custScaleY="71566" custRadScaleRad="113809" custRadScaleInc="4048">
        <dgm:presLayoutVars>
          <dgm:bulletEnabled val="1"/>
        </dgm:presLayoutVars>
      </dgm:prSet>
      <dgm:spPr/>
      <dgm:t>
        <a:bodyPr/>
        <a:lstStyle/>
        <a:p>
          <a:endParaRPr lang="en-US"/>
        </a:p>
      </dgm:t>
    </dgm:pt>
    <dgm:pt modelId="{6EB7E112-CF50-495F-996C-11B1BAA0BB6D}" type="pres">
      <dgm:prSet presAssocID="{ED4E09DB-C7D9-4876-B89C-AC200C61F9A4}" presName="sibTrans" presStyleLbl="sibTrans2D1" presStyleIdx="1" presStyleCnt="7"/>
      <dgm:spPr/>
      <dgm:t>
        <a:bodyPr/>
        <a:lstStyle/>
        <a:p>
          <a:endParaRPr lang="en-US"/>
        </a:p>
      </dgm:t>
    </dgm:pt>
    <dgm:pt modelId="{DDCFA3AC-FC3D-43AC-8545-4210D3600266}" type="pres">
      <dgm:prSet presAssocID="{ED4E09DB-C7D9-4876-B89C-AC200C61F9A4}" presName="connectorText" presStyleLbl="sibTrans2D1" presStyleIdx="1" presStyleCnt="7"/>
      <dgm:spPr/>
      <dgm:t>
        <a:bodyPr/>
        <a:lstStyle/>
        <a:p>
          <a:endParaRPr lang="en-US"/>
        </a:p>
      </dgm:t>
    </dgm:pt>
    <dgm:pt modelId="{45BBE78C-083B-45DB-8631-5A1E276D2BB7}" type="pres">
      <dgm:prSet presAssocID="{166DAAF8-2506-4B65-9F25-35FAC51B63D1}" presName="node" presStyleLbl="node1" presStyleIdx="2" presStyleCnt="7" custScaleX="77495" custScaleY="70402">
        <dgm:presLayoutVars>
          <dgm:bulletEnabled val="1"/>
        </dgm:presLayoutVars>
      </dgm:prSet>
      <dgm:spPr/>
      <dgm:t>
        <a:bodyPr/>
        <a:lstStyle/>
        <a:p>
          <a:endParaRPr lang="en-US"/>
        </a:p>
      </dgm:t>
    </dgm:pt>
    <dgm:pt modelId="{75714110-46EA-4749-83F7-087824B0B765}" type="pres">
      <dgm:prSet presAssocID="{B06E2180-0A7C-44DA-9948-98DD0788DF69}" presName="sibTrans" presStyleLbl="sibTrans2D1" presStyleIdx="2" presStyleCnt="7"/>
      <dgm:spPr/>
      <dgm:t>
        <a:bodyPr/>
        <a:lstStyle/>
        <a:p>
          <a:endParaRPr lang="en-US"/>
        </a:p>
      </dgm:t>
    </dgm:pt>
    <dgm:pt modelId="{AC861DF0-23DD-4073-9069-FF34269C12EA}" type="pres">
      <dgm:prSet presAssocID="{B06E2180-0A7C-44DA-9948-98DD0788DF69}" presName="connectorText" presStyleLbl="sibTrans2D1" presStyleIdx="2" presStyleCnt="7"/>
      <dgm:spPr/>
      <dgm:t>
        <a:bodyPr/>
        <a:lstStyle/>
        <a:p>
          <a:endParaRPr lang="en-US"/>
        </a:p>
      </dgm:t>
    </dgm:pt>
    <dgm:pt modelId="{BE47FD71-1B9D-4D27-8712-6F155A3AE1DF}" type="pres">
      <dgm:prSet presAssocID="{A810A494-42A9-40E4-99E6-91F7F20CD379}" presName="node" presStyleLbl="node1" presStyleIdx="3" presStyleCnt="7" custScaleX="79631" custScaleY="74705">
        <dgm:presLayoutVars>
          <dgm:bulletEnabled val="1"/>
        </dgm:presLayoutVars>
      </dgm:prSet>
      <dgm:spPr/>
      <dgm:t>
        <a:bodyPr/>
        <a:lstStyle/>
        <a:p>
          <a:endParaRPr lang="en-US"/>
        </a:p>
      </dgm:t>
    </dgm:pt>
    <dgm:pt modelId="{CADDB77A-C8E0-4460-AB7D-EAC7E88E7D57}" type="pres">
      <dgm:prSet presAssocID="{F0EA2BF4-4301-4FFD-99A8-E5E09028524B}" presName="sibTrans" presStyleLbl="sibTrans2D1" presStyleIdx="3" presStyleCnt="7"/>
      <dgm:spPr/>
      <dgm:t>
        <a:bodyPr/>
        <a:lstStyle/>
        <a:p>
          <a:endParaRPr lang="en-US"/>
        </a:p>
      </dgm:t>
    </dgm:pt>
    <dgm:pt modelId="{AE251E7B-6059-43DB-9D8B-099E548B2201}" type="pres">
      <dgm:prSet presAssocID="{F0EA2BF4-4301-4FFD-99A8-E5E09028524B}" presName="connectorText" presStyleLbl="sibTrans2D1" presStyleIdx="3" presStyleCnt="7"/>
      <dgm:spPr/>
      <dgm:t>
        <a:bodyPr/>
        <a:lstStyle/>
        <a:p>
          <a:endParaRPr lang="en-US"/>
        </a:p>
      </dgm:t>
    </dgm:pt>
    <dgm:pt modelId="{3D7102EC-3ED3-48BA-89BB-B98A9AA0785D}" type="pres">
      <dgm:prSet presAssocID="{4158F467-6C95-4D5D-9EA2-0A0E196BDD51}" presName="node" presStyleLbl="node1" presStyleIdx="4" presStyleCnt="7" custScaleX="82859" custScaleY="69006">
        <dgm:presLayoutVars>
          <dgm:bulletEnabled val="1"/>
        </dgm:presLayoutVars>
      </dgm:prSet>
      <dgm:spPr/>
      <dgm:t>
        <a:bodyPr/>
        <a:lstStyle/>
        <a:p>
          <a:endParaRPr lang="en-US"/>
        </a:p>
      </dgm:t>
    </dgm:pt>
    <dgm:pt modelId="{19F149E0-C3EF-4876-A88F-DA0546035854}" type="pres">
      <dgm:prSet presAssocID="{F809FFE7-B42A-4298-B3A2-FEB26772B396}" presName="sibTrans" presStyleLbl="sibTrans2D1" presStyleIdx="4" presStyleCnt="7"/>
      <dgm:spPr/>
      <dgm:t>
        <a:bodyPr/>
        <a:lstStyle/>
        <a:p>
          <a:endParaRPr lang="en-US"/>
        </a:p>
      </dgm:t>
    </dgm:pt>
    <dgm:pt modelId="{2BDD6D8D-D114-425B-8E6E-1ED40E9D66B8}" type="pres">
      <dgm:prSet presAssocID="{F809FFE7-B42A-4298-B3A2-FEB26772B396}" presName="connectorText" presStyleLbl="sibTrans2D1" presStyleIdx="4" presStyleCnt="7"/>
      <dgm:spPr/>
      <dgm:t>
        <a:bodyPr/>
        <a:lstStyle/>
        <a:p>
          <a:endParaRPr lang="en-US"/>
        </a:p>
      </dgm:t>
    </dgm:pt>
    <dgm:pt modelId="{1EDE25C1-F433-4D53-B3DC-7A9A90ACC3BA}" type="pres">
      <dgm:prSet presAssocID="{9B35A317-2B5F-42D1-BB64-FFEEC134F663}" presName="node" presStyleLbl="node1" presStyleIdx="5" presStyleCnt="7" custScaleX="82213" custScaleY="77240">
        <dgm:presLayoutVars>
          <dgm:bulletEnabled val="1"/>
        </dgm:presLayoutVars>
      </dgm:prSet>
      <dgm:spPr/>
      <dgm:t>
        <a:bodyPr/>
        <a:lstStyle/>
        <a:p>
          <a:endParaRPr lang="en-US"/>
        </a:p>
      </dgm:t>
    </dgm:pt>
    <dgm:pt modelId="{56D2E6F3-E368-4076-B129-902F53C26E10}" type="pres">
      <dgm:prSet presAssocID="{5523D0C5-607D-41E7-87D4-6E327DE30955}" presName="sibTrans" presStyleLbl="sibTrans2D1" presStyleIdx="5" presStyleCnt="7"/>
      <dgm:spPr/>
      <dgm:t>
        <a:bodyPr/>
        <a:lstStyle/>
        <a:p>
          <a:endParaRPr lang="en-US"/>
        </a:p>
      </dgm:t>
    </dgm:pt>
    <dgm:pt modelId="{63A80E05-5103-40A5-BA4C-0C4DF29BB89A}" type="pres">
      <dgm:prSet presAssocID="{5523D0C5-607D-41E7-87D4-6E327DE30955}" presName="connectorText" presStyleLbl="sibTrans2D1" presStyleIdx="5" presStyleCnt="7"/>
      <dgm:spPr/>
      <dgm:t>
        <a:bodyPr/>
        <a:lstStyle/>
        <a:p>
          <a:endParaRPr lang="en-US"/>
        </a:p>
      </dgm:t>
    </dgm:pt>
    <dgm:pt modelId="{90B12964-3D6F-422A-9DF7-5E274EFBD6F5}" type="pres">
      <dgm:prSet presAssocID="{6FD7E331-38EF-4A18-AEB1-A7C1FF877029}" presName="node" presStyleLbl="node1" presStyleIdx="6" presStyleCnt="7" custScaleX="78621" custScaleY="78756">
        <dgm:presLayoutVars>
          <dgm:bulletEnabled val="1"/>
        </dgm:presLayoutVars>
      </dgm:prSet>
      <dgm:spPr/>
      <dgm:t>
        <a:bodyPr/>
        <a:lstStyle/>
        <a:p>
          <a:endParaRPr lang="en-US"/>
        </a:p>
      </dgm:t>
    </dgm:pt>
    <dgm:pt modelId="{ED59A8A2-6DF2-47AF-81F8-8424883AB28F}" type="pres">
      <dgm:prSet presAssocID="{782AE29C-59F0-487C-A1DE-B9C634036831}" presName="sibTrans" presStyleLbl="sibTrans2D1" presStyleIdx="6" presStyleCnt="7"/>
      <dgm:spPr/>
      <dgm:t>
        <a:bodyPr/>
        <a:lstStyle/>
        <a:p>
          <a:endParaRPr lang="en-US"/>
        </a:p>
      </dgm:t>
    </dgm:pt>
    <dgm:pt modelId="{5126866A-95F9-4FBF-9377-1F5C6B84EE5C}" type="pres">
      <dgm:prSet presAssocID="{782AE29C-59F0-487C-A1DE-B9C634036831}" presName="connectorText" presStyleLbl="sibTrans2D1" presStyleIdx="6" presStyleCnt="7"/>
      <dgm:spPr/>
      <dgm:t>
        <a:bodyPr/>
        <a:lstStyle/>
        <a:p>
          <a:endParaRPr lang="en-US"/>
        </a:p>
      </dgm:t>
    </dgm:pt>
  </dgm:ptLst>
  <dgm:cxnLst>
    <dgm:cxn modelId="{D14D063E-A036-4740-A6D7-8E3DF69A3CD7}" srcId="{916F40F0-9FFD-464A-98CC-E46AA735E526}" destId="{A810A494-42A9-40E4-99E6-91F7F20CD379}" srcOrd="3" destOrd="0" parTransId="{657EB4E1-89B6-4649-BC56-3B8CF7CE91EA}" sibTransId="{F0EA2BF4-4301-4FFD-99A8-E5E09028524B}"/>
    <dgm:cxn modelId="{B355BAD1-3F12-4EC3-9E53-407BA8F8A7E8}" srcId="{916F40F0-9FFD-464A-98CC-E46AA735E526}" destId="{166DAAF8-2506-4B65-9F25-35FAC51B63D1}" srcOrd="2" destOrd="0" parTransId="{917A678B-297A-44CB-AD43-FF56A0BB8742}" sibTransId="{B06E2180-0A7C-44DA-9948-98DD0788DF69}"/>
    <dgm:cxn modelId="{2421CC2F-1855-4722-8E51-7CC899C3774C}" type="presOf" srcId="{916F40F0-9FFD-464A-98CC-E46AA735E526}" destId="{B1951805-EF54-470B-9359-012EF0F069AE}" srcOrd="0" destOrd="0" presId="urn:microsoft.com/office/officeart/2005/8/layout/cycle2"/>
    <dgm:cxn modelId="{41052D00-01D5-457D-AF16-E13DB5A823FC}" type="presOf" srcId="{CDD7A760-6255-4F54-B6F6-D171FD6F614A}" destId="{6E004E6E-3D17-47E9-B6EB-72AD75197964}" srcOrd="1" destOrd="0" presId="urn:microsoft.com/office/officeart/2005/8/layout/cycle2"/>
    <dgm:cxn modelId="{64A42D34-2316-4F38-BD5A-3AF2986302E6}" type="presOf" srcId="{166DAAF8-2506-4B65-9F25-35FAC51B63D1}" destId="{45BBE78C-083B-45DB-8631-5A1E276D2BB7}" srcOrd="0" destOrd="0" presId="urn:microsoft.com/office/officeart/2005/8/layout/cycle2"/>
    <dgm:cxn modelId="{833AD330-A9BC-4049-9278-369462A50332}" type="presOf" srcId="{782AE29C-59F0-487C-A1DE-B9C634036831}" destId="{5126866A-95F9-4FBF-9377-1F5C6B84EE5C}" srcOrd="1" destOrd="0" presId="urn:microsoft.com/office/officeart/2005/8/layout/cycle2"/>
    <dgm:cxn modelId="{17BF55EE-41E3-48BD-B4B6-387F554D5773}" type="presOf" srcId="{F0EA2BF4-4301-4FFD-99A8-E5E09028524B}" destId="{CADDB77A-C8E0-4460-AB7D-EAC7E88E7D57}" srcOrd="0" destOrd="0" presId="urn:microsoft.com/office/officeart/2005/8/layout/cycle2"/>
    <dgm:cxn modelId="{0C39D30C-1E85-4EEE-99FD-925328799C25}" srcId="{916F40F0-9FFD-464A-98CC-E46AA735E526}" destId="{B03BD48D-3FC2-47BC-83B4-A9A784A66321}" srcOrd="1" destOrd="0" parTransId="{7CDBDC97-DC35-472B-9DCC-08B088A083D2}" sibTransId="{ED4E09DB-C7D9-4876-B89C-AC200C61F9A4}"/>
    <dgm:cxn modelId="{04A572C9-FB1D-4250-93A0-087D0FE78593}" type="presOf" srcId="{F809FFE7-B42A-4298-B3A2-FEB26772B396}" destId="{2BDD6D8D-D114-425B-8E6E-1ED40E9D66B8}" srcOrd="1" destOrd="0" presId="urn:microsoft.com/office/officeart/2005/8/layout/cycle2"/>
    <dgm:cxn modelId="{A1E48C62-3F67-405B-98B2-C10CC79E0C8D}" type="presOf" srcId="{CDD7A760-6255-4F54-B6F6-D171FD6F614A}" destId="{26EA0160-E202-41B7-9C8B-411482C0A699}" srcOrd="0" destOrd="0" presId="urn:microsoft.com/office/officeart/2005/8/layout/cycle2"/>
    <dgm:cxn modelId="{A51A524E-E026-43B7-A31E-09CD6FF3EF7F}" type="presOf" srcId="{6FD7E331-38EF-4A18-AEB1-A7C1FF877029}" destId="{90B12964-3D6F-422A-9DF7-5E274EFBD6F5}" srcOrd="0" destOrd="0" presId="urn:microsoft.com/office/officeart/2005/8/layout/cycle2"/>
    <dgm:cxn modelId="{DA50E8CB-1EDA-4571-8855-1995138B3FD9}" type="presOf" srcId="{782AE29C-59F0-487C-A1DE-B9C634036831}" destId="{ED59A8A2-6DF2-47AF-81F8-8424883AB28F}" srcOrd="0" destOrd="0" presId="urn:microsoft.com/office/officeart/2005/8/layout/cycle2"/>
    <dgm:cxn modelId="{A2D7FC9A-4B8C-4D24-9AC1-15ADBCA04E6B}" type="presOf" srcId="{B06E2180-0A7C-44DA-9948-98DD0788DF69}" destId="{AC861DF0-23DD-4073-9069-FF34269C12EA}" srcOrd="1" destOrd="0" presId="urn:microsoft.com/office/officeart/2005/8/layout/cycle2"/>
    <dgm:cxn modelId="{6C6FC7BE-47CC-4BD0-B860-71D7F8EFBAEF}" type="presOf" srcId="{4158F467-6C95-4D5D-9EA2-0A0E196BDD51}" destId="{3D7102EC-3ED3-48BA-89BB-B98A9AA0785D}" srcOrd="0" destOrd="0" presId="urn:microsoft.com/office/officeart/2005/8/layout/cycle2"/>
    <dgm:cxn modelId="{F174A2F5-55E6-47EE-B630-16E321D651DA}" type="presOf" srcId="{B03BD48D-3FC2-47BC-83B4-A9A784A66321}" destId="{AB691967-E257-4937-8856-FBA209E8C81B}" srcOrd="0" destOrd="0" presId="urn:microsoft.com/office/officeart/2005/8/layout/cycle2"/>
    <dgm:cxn modelId="{ADE7B59C-BADC-4146-AB8D-86277AD6064B}" type="presOf" srcId="{3205530B-0728-4D6F-A057-8F2256A82841}" destId="{C7F98FF4-645E-4945-889A-F0B99BF57D2B}" srcOrd="0" destOrd="0" presId="urn:microsoft.com/office/officeart/2005/8/layout/cycle2"/>
    <dgm:cxn modelId="{D6500A6E-F6DE-40C5-966A-6C3F7DC518C0}" type="presOf" srcId="{ED4E09DB-C7D9-4876-B89C-AC200C61F9A4}" destId="{DDCFA3AC-FC3D-43AC-8545-4210D3600266}" srcOrd="1" destOrd="0" presId="urn:microsoft.com/office/officeart/2005/8/layout/cycle2"/>
    <dgm:cxn modelId="{0DD264F4-BF95-4EB0-80A5-10CCAE7664FF}" srcId="{916F40F0-9FFD-464A-98CC-E46AA735E526}" destId="{9B35A317-2B5F-42D1-BB64-FFEEC134F663}" srcOrd="5" destOrd="0" parTransId="{7D1E6922-E1FB-4324-9ED2-AFAE8A9D9817}" sibTransId="{5523D0C5-607D-41E7-87D4-6E327DE30955}"/>
    <dgm:cxn modelId="{CBB61F27-B509-4477-AE3D-202F70AEE2E8}" type="presOf" srcId="{A810A494-42A9-40E4-99E6-91F7F20CD379}" destId="{BE47FD71-1B9D-4D27-8712-6F155A3AE1DF}" srcOrd="0" destOrd="0" presId="urn:microsoft.com/office/officeart/2005/8/layout/cycle2"/>
    <dgm:cxn modelId="{2068A6FC-BEFD-463C-B073-6FA514271A68}" type="presOf" srcId="{5523D0C5-607D-41E7-87D4-6E327DE30955}" destId="{56D2E6F3-E368-4076-B129-902F53C26E10}" srcOrd="0" destOrd="0" presId="urn:microsoft.com/office/officeart/2005/8/layout/cycle2"/>
    <dgm:cxn modelId="{95B27F5C-5E4F-49E1-85B3-8E88B1AED93A}" srcId="{916F40F0-9FFD-464A-98CC-E46AA735E526}" destId="{3205530B-0728-4D6F-A057-8F2256A82841}" srcOrd="0" destOrd="0" parTransId="{719E7B8C-DA59-4715-9F39-35B9D63131DE}" sibTransId="{CDD7A760-6255-4F54-B6F6-D171FD6F614A}"/>
    <dgm:cxn modelId="{C9B5E06A-D7EE-4A4B-B90C-10B1141116D2}" type="presOf" srcId="{F0EA2BF4-4301-4FFD-99A8-E5E09028524B}" destId="{AE251E7B-6059-43DB-9D8B-099E548B2201}" srcOrd="1" destOrd="0" presId="urn:microsoft.com/office/officeart/2005/8/layout/cycle2"/>
    <dgm:cxn modelId="{F2EA7BD8-E1F3-47D7-9993-9FF9DE53C57E}" srcId="{916F40F0-9FFD-464A-98CC-E46AA735E526}" destId="{6FD7E331-38EF-4A18-AEB1-A7C1FF877029}" srcOrd="6" destOrd="0" parTransId="{2EF99929-EFB7-4A12-BF0C-19D5A947845E}" sibTransId="{782AE29C-59F0-487C-A1DE-B9C634036831}"/>
    <dgm:cxn modelId="{7EA4696E-19C7-4806-B962-62F0F017E387}" type="presOf" srcId="{9B35A317-2B5F-42D1-BB64-FFEEC134F663}" destId="{1EDE25C1-F433-4D53-B3DC-7A9A90ACC3BA}" srcOrd="0" destOrd="0" presId="urn:microsoft.com/office/officeart/2005/8/layout/cycle2"/>
    <dgm:cxn modelId="{6C9F81B7-7334-4315-9769-037714AFCA41}" type="presOf" srcId="{F809FFE7-B42A-4298-B3A2-FEB26772B396}" destId="{19F149E0-C3EF-4876-A88F-DA0546035854}" srcOrd="0" destOrd="0" presId="urn:microsoft.com/office/officeart/2005/8/layout/cycle2"/>
    <dgm:cxn modelId="{CC96F52D-CB69-4DF4-9913-4465FA258C17}" type="presOf" srcId="{B06E2180-0A7C-44DA-9948-98DD0788DF69}" destId="{75714110-46EA-4749-83F7-087824B0B765}" srcOrd="0" destOrd="0" presId="urn:microsoft.com/office/officeart/2005/8/layout/cycle2"/>
    <dgm:cxn modelId="{C3A5F125-8182-41C5-818F-7443E90FE897}" type="presOf" srcId="{ED4E09DB-C7D9-4876-B89C-AC200C61F9A4}" destId="{6EB7E112-CF50-495F-996C-11B1BAA0BB6D}" srcOrd="0" destOrd="0" presId="urn:microsoft.com/office/officeart/2005/8/layout/cycle2"/>
    <dgm:cxn modelId="{6C70BCA0-E075-48B1-B7FF-F0DAE31817EE}" type="presOf" srcId="{5523D0C5-607D-41E7-87D4-6E327DE30955}" destId="{63A80E05-5103-40A5-BA4C-0C4DF29BB89A}" srcOrd="1" destOrd="0" presId="urn:microsoft.com/office/officeart/2005/8/layout/cycle2"/>
    <dgm:cxn modelId="{6C072B88-EB6A-4A88-8EB4-289B661316A7}" srcId="{916F40F0-9FFD-464A-98CC-E46AA735E526}" destId="{4158F467-6C95-4D5D-9EA2-0A0E196BDD51}" srcOrd="4" destOrd="0" parTransId="{C46501E8-A423-41D7-B34D-049ABFB32963}" sibTransId="{F809FFE7-B42A-4298-B3A2-FEB26772B396}"/>
    <dgm:cxn modelId="{E1240401-C5BB-4E08-83EA-F6C2C2F336B4}" type="presParOf" srcId="{B1951805-EF54-470B-9359-012EF0F069AE}" destId="{C7F98FF4-645E-4945-889A-F0B99BF57D2B}" srcOrd="0" destOrd="0" presId="urn:microsoft.com/office/officeart/2005/8/layout/cycle2"/>
    <dgm:cxn modelId="{D91F73AE-7A2D-421B-A9B7-29938D773662}" type="presParOf" srcId="{B1951805-EF54-470B-9359-012EF0F069AE}" destId="{26EA0160-E202-41B7-9C8B-411482C0A699}" srcOrd="1" destOrd="0" presId="urn:microsoft.com/office/officeart/2005/8/layout/cycle2"/>
    <dgm:cxn modelId="{9C825855-F334-486B-BD55-DEEC36812567}" type="presParOf" srcId="{26EA0160-E202-41B7-9C8B-411482C0A699}" destId="{6E004E6E-3D17-47E9-B6EB-72AD75197964}" srcOrd="0" destOrd="0" presId="urn:microsoft.com/office/officeart/2005/8/layout/cycle2"/>
    <dgm:cxn modelId="{E6EE81E3-F99F-4972-8C85-72B5C02EB841}" type="presParOf" srcId="{B1951805-EF54-470B-9359-012EF0F069AE}" destId="{AB691967-E257-4937-8856-FBA209E8C81B}" srcOrd="2" destOrd="0" presId="urn:microsoft.com/office/officeart/2005/8/layout/cycle2"/>
    <dgm:cxn modelId="{0B3C336A-F3AA-4FD7-9B12-D59232BC1A67}" type="presParOf" srcId="{B1951805-EF54-470B-9359-012EF0F069AE}" destId="{6EB7E112-CF50-495F-996C-11B1BAA0BB6D}" srcOrd="3" destOrd="0" presId="urn:microsoft.com/office/officeart/2005/8/layout/cycle2"/>
    <dgm:cxn modelId="{54F3197C-D6A6-48F5-A7B9-6851D7635FC9}" type="presParOf" srcId="{6EB7E112-CF50-495F-996C-11B1BAA0BB6D}" destId="{DDCFA3AC-FC3D-43AC-8545-4210D3600266}" srcOrd="0" destOrd="0" presId="urn:microsoft.com/office/officeart/2005/8/layout/cycle2"/>
    <dgm:cxn modelId="{C8CEACB1-8334-44CB-A79B-6D64F91C5702}" type="presParOf" srcId="{B1951805-EF54-470B-9359-012EF0F069AE}" destId="{45BBE78C-083B-45DB-8631-5A1E276D2BB7}" srcOrd="4" destOrd="0" presId="urn:microsoft.com/office/officeart/2005/8/layout/cycle2"/>
    <dgm:cxn modelId="{45D77E2F-6C8B-4954-9608-D7EA2323851D}" type="presParOf" srcId="{B1951805-EF54-470B-9359-012EF0F069AE}" destId="{75714110-46EA-4749-83F7-087824B0B765}" srcOrd="5" destOrd="0" presId="urn:microsoft.com/office/officeart/2005/8/layout/cycle2"/>
    <dgm:cxn modelId="{FCE3BCA4-1916-4570-A633-91C7EAE7CF00}" type="presParOf" srcId="{75714110-46EA-4749-83F7-087824B0B765}" destId="{AC861DF0-23DD-4073-9069-FF34269C12EA}" srcOrd="0" destOrd="0" presId="urn:microsoft.com/office/officeart/2005/8/layout/cycle2"/>
    <dgm:cxn modelId="{E37297B1-4370-4041-9364-1B2E2FE6CAD9}" type="presParOf" srcId="{B1951805-EF54-470B-9359-012EF0F069AE}" destId="{BE47FD71-1B9D-4D27-8712-6F155A3AE1DF}" srcOrd="6" destOrd="0" presId="urn:microsoft.com/office/officeart/2005/8/layout/cycle2"/>
    <dgm:cxn modelId="{CD0F5683-C67D-4BCE-978E-C53DCD9C80FA}" type="presParOf" srcId="{B1951805-EF54-470B-9359-012EF0F069AE}" destId="{CADDB77A-C8E0-4460-AB7D-EAC7E88E7D57}" srcOrd="7" destOrd="0" presId="urn:microsoft.com/office/officeart/2005/8/layout/cycle2"/>
    <dgm:cxn modelId="{18576F5A-9E76-4378-A8E4-FE031FC5A809}" type="presParOf" srcId="{CADDB77A-C8E0-4460-AB7D-EAC7E88E7D57}" destId="{AE251E7B-6059-43DB-9D8B-099E548B2201}" srcOrd="0" destOrd="0" presId="urn:microsoft.com/office/officeart/2005/8/layout/cycle2"/>
    <dgm:cxn modelId="{1DB15E68-E6FF-4AA4-9EB1-90149E08DB7B}" type="presParOf" srcId="{B1951805-EF54-470B-9359-012EF0F069AE}" destId="{3D7102EC-3ED3-48BA-89BB-B98A9AA0785D}" srcOrd="8" destOrd="0" presId="urn:microsoft.com/office/officeart/2005/8/layout/cycle2"/>
    <dgm:cxn modelId="{D0E6C5BC-0881-46F3-B472-DDFDE10167CE}" type="presParOf" srcId="{B1951805-EF54-470B-9359-012EF0F069AE}" destId="{19F149E0-C3EF-4876-A88F-DA0546035854}" srcOrd="9" destOrd="0" presId="urn:microsoft.com/office/officeart/2005/8/layout/cycle2"/>
    <dgm:cxn modelId="{77A941C8-A617-47F0-963F-24B6693C68A1}" type="presParOf" srcId="{19F149E0-C3EF-4876-A88F-DA0546035854}" destId="{2BDD6D8D-D114-425B-8E6E-1ED40E9D66B8}" srcOrd="0" destOrd="0" presId="urn:microsoft.com/office/officeart/2005/8/layout/cycle2"/>
    <dgm:cxn modelId="{D84383DB-C158-41EB-A487-A396E39F0B47}" type="presParOf" srcId="{B1951805-EF54-470B-9359-012EF0F069AE}" destId="{1EDE25C1-F433-4D53-B3DC-7A9A90ACC3BA}" srcOrd="10" destOrd="0" presId="urn:microsoft.com/office/officeart/2005/8/layout/cycle2"/>
    <dgm:cxn modelId="{62855FC1-0EBA-43D7-B5E1-11F6AC2BE5F7}" type="presParOf" srcId="{B1951805-EF54-470B-9359-012EF0F069AE}" destId="{56D2E6F3-E368-4076-B129-902F53C26E10}" srcOrd="11" destOrd="0" presId="urn:microsoft.com/office/officeart/2005/8/layout/cycle2"/>
    <dgm:cxn modelId="{AECAC246-760E-4BCA-A41F-F719AFA4CCDF}" type="presParOf" srcId="{56D2E6F3-E368-4076-B129-902F53C26E10}" destId="{63A80E05-5103-40A5-BA4C-0C4DF29BB89A}" srcOrd="0" destOrd="0" presId="urn:microsoft.com/office/officeart/2005/8/layout/cycle2"/>
    <dgm:cxn modelId="{507EB781-D671-4332-A143-92E1F649BA07}" type="presParOf" srcId="{B1951805-EF54-470B-9359-012EF0F069AE}" destId="{90B12964-3D6F-422A-9DF7-5E274EFBD6F5}" srcOrd="12" destOrd="0" presId="urn:microsoft.com/office/officeart/2005/8/layout/cycle2"/>
    <dgm:cxn modelId="{509609C5-1016-4DC2-8439-889C12E6BD18}" type="presParOf" srcId="{B1951805-EF54-470B-9359-012EF0F069AE}" destId="{ED59A8A2-6DF2-47AF-81F8-8424883AB28F}" srcOrd="13" destOrd="0" presId="urn:microsoft.com/office/officeart/2005/8/layout/cycle2"/>
    <dgm:cxn modelId="{246E0202-CD63-415E-9A3D-277BB124E014}" type="presParOf" srcId="{ED59A8A2-6DF2-47AF-81F8-8424883AB28F}" destId="{5126866A-95F9-4FBF-9377-1F5C6B84EE5C}"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E11EE0-D44F-45DC-AAB5-00F2A47C9AF2}">
      <dsp:nvSpPr>
        <dsp:cNvPr id="0" name=""/>
        <dsp:cNvSpPr/>
      </dsp:nvSpPr>
      <dsp:spPr>
        <a:xfrm>
          <a:off x="0" y="213915"/>
          <a:ext cx="717903" cy="717903"/>
        </a:xfrm>
        <a:prstGeom prst="pie">
          <a:avLst>
            <a:gd name="adj1" fmla="val 5400000"/>
            <a:gd name="adj2" fmla="val 16200000"/>
          </a:avLst>
        </a:prstGeom>
        <a:solidFill>
          <a:srgbClr val="49E91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51E4C7-EB8C-43BF-B1E6-17A17BF53FE8}">
      <dsp:nvSpPr>
        <dsp:cNvPr id="0" name=""/>
        <dsp:cNvSpPr/>
      </dsp:nvSpPr>
      <dsp:spPr>
        <a:xfrm>
          <a:off x="358951" y="213915"/>
          <a:ext cx="837553" cy="71790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b="1" kern="1200" dirty="0"/>
            <a:t>IVIVC</a:t>
          </a:r>
          <a:endParaRPr lang="en-US" sz="700" kern="1200" dirty="0"/>
        </a:p>
      </dsp:txBody>
      <dsp:txXfrm>
        <a:off x="358951" y="213915"/>
        <a:ext cx="418776" cy="215371"/>
      </dsp:txXfrm>
    </dsp:sp>
    <dsp:sp modelId="{3115D956-2D44-4A1E-A65A-0C38E670F890}">
      <dsp:nvSpPr>
        <dsp:cNvPr id="0" name=""/>
        <dsp:cNvSpPr/>
      </dsp:nvSpPr>
      <dsp:spPr>
        <a:xfrm>
          <a:off x="125633" y="429286"/>
          <a:ext cx="466636" cy="466636"/>
        </a:xfrm>
        <a:prstGeom prst="pie">
          <a:avLst>
            <a:gd name="adj1" fmla="val 5400000"/>
            <a:gd name="adj2" fmla="val 16200000"/>
          </a:avLst>
        </a:prstGeom>
        <a:solidFill>
          <a:schemeClr val="accent6">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237260-2E55-4100-85DF-6433230BE1BD}">
      <dsp:nvSpPr>
        <dsp:cNvPr id="0" name=""/>
        <dsp:cNvSpPr/>
      </dsp:nvSpPr>
      <dsp:spPr>
        <a:xfrm>
          <a:off x="358951" y="429286"/>
          <a:ext cx="837553" cy="46663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b="1" kern="1200" dirty="0"/>
            <a:t>PB-IVIVR</a:t>
          </a:r>
          <a:endParaRPr lang="en-US" sz="700" kern="1200" dirty="0"/>
        </a:p>
      </dsp:txBody>
      <dsp:txXfrm>
        <a:off x="358951" y="429286"/>
        <a:ext cx="418776" cy="215370"/>
      </dsp:txXfrm>
    </dsp:sp>
    <dsp:sp modelId="{1ECAD8F7-4105-4419-841F-EC7CB5BF3E2E}">
      <dsp:nvSpPr>
        <dsp:cNvPr id="0" name=""/>
        <dsp:cNvSpPr/>
      </dsp:nvSpPr>
      <dsp:spPr>
        <a:xfrm>
          <a:off x="251266" y="644657"/>
          <a:ext cx="215370" cy="21537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E05C16-8AFD-490F-962A-1FB32C942CD9}">
      <dsp:nvSpPr>
        <dsp:cNvPr id="0" name=""/>
        <dsp:cNvSpPr/>
      </dsp:nvSpPr>
      <dsp:spPr>
        <a:xfrm>
          <a:off x="358951" y="644657"/>
          <a:ext cx="837553" cy="21537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lvl="0" algn="ctr" defTabSz="311150">
            <a:lnSpc>
              <a:spcPct val="90000"/>
            </a:lnSpc>
            <a:spcBef>
              <a:spcPct val="0"/>
            </a:spcBef>
            <a:spcAft>
              <a:spcPct val="35000"/>
            </a:spcAft>
          </a:pPr>
          <a:r>
            <a:rPr lang="en-US" sz="700" b="1" kern="1200" dirty="0"/>
            <a:t>IVIVR </a:t>
          </a:r>
          <a:endParaRPr lang="en-US" sz="700" kern="1200" dirty="0"/>
        </a:p>
      </dsp:txBody>
      <dsp:txXfrm>
        <a:off x="358951" y="644657"/>
        <a:ext cx="418776" cy="215370"/>
      </dsp:txXfrm>
    </dsp:sp>
    <dsp:sp modelId="{491D563E-FB74-488E-96C2-0C3102D26CDE}">
      <dsp:nvSpPr>
        <dsp:cNvPr id="0" name=""/>
        <dsp:cNvSpPr/>
      </dsp:nvSpPr>
      <dsp:spPr>
        <a:xfrm>
          <a:off x="777728" y="213915"/>
          <a:ext cx="418776" cy="21537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57150" lvl="1" indent="-57150" algn="l" defTabSz="222250">
            <a:lnSpc>
              <a:spcPct val="90000"/>
            </a:lnSpc>
            <a:spcBef>
              <a:spcPct val="0"/>
            </a:spcBef>
            <a:spcAft>
              <a:spcPct val="15000"/>
            </a:spcAft>
            <a:buChar char="••"/>
          </a:pPr>
          <a:r>
            <a:rPr lang="en-US" sz="500" kern="1200" dirty="0"/>
            <a:t>Model predictions</a:t>
          </a:r>
        </a:p>
      </dsp:txBody>
      <dsp:txXfrm>
        <a:off x="777728" y="213915"/>
        <a:ext cx="418776" cy="215371"/>
      </dsp:txXfrm>
    </dsp:sp>
    <dsp:sp modelId="{CEE0E86D-61BA-4F9B-B0EE-0E48B63EAB7C}">
      <dsp:nvSpPr>
        <dsp:cNvPr id="0" name=""/>
        <dsp:cNvSpPr/>
      </dsp:nvSpPr>
      <dsp:spPr>
        <a:xfrm>
          <a:off x="777728" y="429286"/>
          <a:ext cx="418776" cy="21537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57150" lvl="1" indent="-57150" algn="l" defTabSz="222250">
            <a:lnSpc>
              <a:spcPct val="90000"/>
            </a:lnSpc>
            <a:spcBef>
              <a:spcPct val="0"/>
            </a:spcBef>
            <a:spcAft>
              <a:spcPct val="15000"/>
            </a:spcAft>
            <a:buChar char="••"/>
          </a:pPr>
          <a:r>
            <a:rPr lang="en-US" sz="500" kern="1200" dirty="0"/>
            <a:t>Virtual BE</a:t>
          </a:r>
        </a:p>
      </dsp:txBody>
      <dsp:txXfrm>
        <a:off x="777728" y="429286"/>
        <a:ext cx="418776" cy="215370"/>
      </dsp:txXfrm>
    </dsp:sp>
    <dsp:sp modelId="{A7223A29-C4DB-4E1B-AB98-2109D498BC81}">
      <dsp:nvSpPr>
        <dsp:cNvPr id="0" name=""/>
        <dsp:cNvSpPr/>
      </dsp:nvSpPr>
      <dsp:spPr>
        <a:xfrm>
          <a:off x="777728" y="644657"/>
          <a:ext cx="418776" cy="215370"/>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57150" lvl="1" indent="-57150" algn="l" defTabSz="222250">
            <a:lnSpc>
              <a:spcPct val="90000"/>
            </a:lnSpc>
            <a:spcBef>
              <a:spcPct val="0"/>
            </a:spcBef>
            <a:spcAft>
              <a:spcPct val="15000"/>
            </a:spcAft>
            <a:buChar char="••"/>
          </a:pPr>
          <a:r>
            <a:rPr lang="en-US" sz="500" kern="1200" dirty="0"/>
            <a:t>Bracketing approach</a:t>
          </a:r>
        </a:p>
      </dsp:txBody>
      <dsp:txXfrm>
        <a:off x="777728" y="644657"/>
        <a:ext cx="418776" cy="2153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98FF4-645E-4945-889A-F0B99BF57D2B}">
      <dsp:nvSpPr>
        <dsp:cNvPr id="0" name=""/>
        <dsp:cNvSpPr/>
      </dsp:nvSpPr>
      <dsp:spPr>
        <a:xfrm>
          <a:off x="3599740" y="209831"/>
          <a:ext cx="1058294" cy="8410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chemeClr val="tx1"/>
              </a:solidFill>
            </a:rPr>
            <a:t>Dorys Diaz (Pfizer)</a:t>
          </a:r>
          <a:endParaRPr lang="en-US" sz="1400" b="1" kern="1200" dirty="0">
            <a:solidFill>
              <a:schemeClr val="tx1"/>
            </a:solidFill>
          </a:endParaRPr>
        </a:p>
      </dsp:txBody>
      <dsp:txXfrm>
        <a:off x="3754724" y="333000"/>
        <a:ext cx="748326" cy="594711"/>
      </dsp:txXfrm>
    </dsp:sp>
    <dsp:sp modelId="{26EA0160-E202-41B7-9C8B-411482C0A699}">
      <dsp:nvSpPr>
        <dsp:cNvPr id="0" name=""/>
        <dsp:cNvSpPr/>
      </dsp:nvSpPr>
      <dsp:spPr>
        <a:xfrm rot="1228198">
          <a:off x="4789949" y="769507"/>
          <a:ext cx="509687"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a:off x="4793790" y="829334"/>
        <a:ext cx="388041" cy="243292"/>
      </dsp:txXfrm>
    </dsp:sp>
    <dsp:sp modelId="{AB691967-E257-4937-8856-FBA209E8C81B}">
      <dsp:nvSpPr>
        <dsp:cNvPr id="0" name=""/>
        <dsp:cNvSpPr/>
      </dsp:nvSpPr>
      <dsp:spPr>
        <a:xfrm>
          <a:off x="5467593" y="886531"/>
          <a:ext cx="998522" cy="85982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Andreas Abend (Merck)</a:t>
          </a:r>
        </a:p>
      </dsp:txBody>
      <dsp:txXfrm>
        <a:off x="5613823" y="1012450"/>
        <a:ext cx="706062" cy="607989"/>
      </dsp:txXfrm>
    </dsp:sp>
    <dsp:sp modelId="{6EB7E112-CF50-495F-996C-11B1BAA0BB6D}">
      <dsp:nvSpPr>
        <dsp:cNvPr id="0" name=""/>
        <dsp:cNvSpPr/>
      </dsp:nvSpPr>
      <dsp:spPr>
        <a:xfrm rot="5128835">
          <a:off x="5760611" y="2054605"/>
          <a:ext cx="561231"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a:off x="5816641" y="2075069"/>
        <a:ext cx="439585" cy="243292"/>
      </dsp:txXfrm>
    </dsp:sp>
    <dsp:sp modelId="{45BBE78C-083B-45DB-8631-5A1E276D2BB7}">
      <dsp:nvSpPr>
        <dsp:cNvPr id="0" name=""/>
        <dsp:cNvSpPr/>
      </dsp:nvSpPr>
      <dsp:spPr>
        <a:xfrm>
          <a:off x="5652010" y="2799915"/>
          <a:ext cx="931061" cy="8458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a:solidFill>
                <a:schemeClr val="tx1"/>
              </a:solidFill>
            </a:rPr>
            <a:t>David LeBlond (CMC stats)</a:t>
          </a:r>
          <a:endParaRPr lang="en-US" sz="1400" b="1" kern="1200" dirty="0">
            <a:solidFill>
              <a:schemeClr val="tx1"/>
            </a:solidFill>
          </a:endParaRPr>
        </a:p>
      </dsp:txBody>
      <dsp:txXfrm>
        <a:off x="5788361" y="2923786"/>
        <a:ext cx="658359" cy="598100"/>
      </dsp:txXfrm>
    </dsp:sp>
    <dsp:sp modelId="{75714110-46EA-4749-83F7-087824B0B765}">
      <dsp:nvSpPr>
        <dsp:cNvPr id="0" name=""/>
        <dsp:cNvSpPr/>
      </dsp:nvSpPr>
      <dsp:spPr>
        <a:xfrm rot="7714286">
          <a:off x="5328837" y="3707141"/>
          <a:ext cx="481603"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rot="10800000">
        <a:off x="5427583" y="3740686"/>
        <a:ext cx="359957" cy="243292"/>
      </dsp:txXfrm>
    </dsp:sp>
    <dsp:sp modelId="{BE47FD71-1B9D-4D27-8712-6F155A3AE1DF}">
      <dsp:nvSpPr>
        <dsp:cNvPr id="0" name=""/>
        <dsp:cNvSpPr/>
      </dsp:nvSpPr>
      <dsp:spPr>
        <a:xfrm>
          <a:off x="4512938" y="4186327"/>
          <a:ext cx="956724" cy="89754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Sandra Suarez (FDA)</a:t>
          </a:r>
        </a:p>
      </dsp:txBody>
      <dsp:txXfrm>
        <a:off x="4653047" y="4317769"/>
        <a:ext cx="676506" cy="634657"/>
      </dsp:txXfrm>
    </dsp:sp>
    <dsp:sp modelId="{CADDB77A-C8E0-4460-AB7D-EAC7E88E7D57}">
      <dsp:nvSpPr>
        <dsp:cNvPr id="0" name=""/>
        <dsp:cNvSpPr/>
      </dsp:nvSpPr>
      <dsp:spPr>
        <a:xfrm rot="10800000">
          <a:off x="3890263" y="4432353"/>
          <a:ext cx="440024"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rot="10800000">
        <a:off x="4011909" y="4513451"/>
        <a:ext cx="318378" cy="243292"/>
      </dsp:txXfrm>
    </dsp:sp>
    <dsp:sp modelId="{3D7102EC-3ED3-48BA-89BB-B98A9AA0785D}">
      <dsp:nvSpPr>
        <dsp:cNvPr id="0" name=""/>
        <dsp:cNvSpPr/>
      </dsp:nvSpPr>
      <dsp:spPr>
        <a:xfrm>
          <a:off x="2687197" y="4220562"/>
          <a:ext cx="995507" cy="82907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Poonam Delvadia (FDA)</a:t>
          </a:r>
        </a:p>
      </dsp:txBody>
      <dsp:txXfrm>
        <a:off x="2832986" y="4341976"/>
        <a:ext cx="703929" cy="586242"/>
      </dsp:txXfrm>
    </dsp:sp>
    <dsp:sp modelId="{19F149E0-C3EF-4876-A88F-DA0546035854}">
      <dsp:nvSpPr>
        <dsp:cNvPr id="0" name=""/>
        <dsp:cNvSpPr/>
      </dsp:nvSpPr>
      <dsp:spPr>
        <a:xfrm rot="13885714">
          <a:off x="2404751" y="3749667"/>
          <a:ext cx="471551"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rot="10800000">
        <a:off x="2503497" y="3878318"/>
        <a:ext cx="349905" cy="243292"/>
      </dsp:txXfrm>
    </dsp:sp>
    <dsp:sp modelId="{1EDE25C1-F433-4D53-B3DC-7A9A90ACC3BA}">
      <dsp:nvSpPr>
        <dsp:cNvPr id="0" name=""/>
        <dsp:cNvSpPr/>
      </dsp:nvSpPr>
      <dsp:spPr>
        <a:xfrm>
          <a:off x="1564837" y="2758837"/>
          <a:ext cx="987745" cy="92799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a:solidFill>
                <a:schemeClr val="tx1"/>
              </a:solidFill>
            </a:rPr>
            <a:t>Elizabeth</a:t>
          </a:r>
          <a:r>
            <a:rPr lang="en-US" sz="1400" b="1" kern="1200" dirty="0">
              <a:solidFill>
                <a:schemeClr val="tx1"/>
              </a:solidFill>
            </a:rPr>
            <a:t> Kovacs</a:t>
          </a:r>
        </a:p>
      </dsp:txBody>
      <dsp:txXfrm>
        <a:off x="1709489" y="2894739"/>
        <a:ext cx="698441" cy="656193"/>
      </dsp:txXfrm>
    </dsp:sp>
    <dsp:sp modelId="{56D2E6F3-E368-4076-B129-902F53C26E10}">
      <dsp:nvSpPr>
        <dsp:cNvPr id="0" name=""/>
        <dsp:cNvSpPr/>
      </dsp:nvSpPr>
      <dsp:spPr>
        <a:xfrm rot="16971429">
          <a:off x="2025928" y="2156014"/>
          <a:ext cx="460003"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2073217" y="2296410"/>
        <a:ext cx="338357" cy="243292"/>
      </dsp:txXfrm>
    </dsp:sp>
    <dsp:sp modelId="{90B12964-3D6F-422A-9DF7-5E274EFBD6F5}">
      <dsp:nvSpPr>
        <dsp:cNvPr id="0" name=""/>
        <dsp:cNvSpPr/>
      </dsp:nvSpPr>
      <dsp:spPr>
        <a:xfrm>
          <a:off x="1988365" y="988669"/>
          <a:ext cx="944589" cy="94621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1400" b="1" kern="1200" dirty="0">
              <a:solidFill>
                <a:schemeClr val="tx1"/>
              </a:solidFill>
            </a:rPr>
            <a:t>Jim Polli (UMD)</a:t>
          </a:r>
        </a:p>
      </dsp:txBody>
      <dsp:txXfrm>
        <a:off x="2126697" y="1127238"/>
        <a:ext cx="667925" cy="669073"/>
      </dsp:txXfrm>
    </dsp:sp>
    <dsp:sp modelId="{ED59A8A2-6DF2-47AF-81F8-8424883AB28F}">
      <dsp:nvSpPr>
        <dsp:cNvPr id="0" name=""/>
        <dsp:cNvSpPr/>
      </dsp:nvSpPr>
      <dsp:spPr>
        <a:xfrm rot="20010540">
          <a:off x="3034090" y="855619"/>
          <a:ext cx="472016" cy="40548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3040476" y="963848"/>
        <a:ext cx="350370" cy="243292"/>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E6F0419-4182-4F94-AE11-C41D3E76F639}" type="datetimeFigureOut">
              <a:rPr lang="en-US" smtClean="0"/>
              <a:t>5/21/2019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0292394-EA58-46FA-B860-29522B8AEBBD}" type="slidenum">
              <a:rPr lang="en-US" smtClean="0"/>
              <a:t>‹#›</a:t>
            </a:fld>
            <a:endParaRPr lang="en-US" dirty="0"/>
          </a:p>
        </p:txBody>
      </p:sp>
    </p:spTree>
    <p:extLst>
      <p:ext uri="{BB962C8B-B14F-4D97-AF65-F5344CB8AC3E}">
        <p14:creationId xmlns:p14="http://schemas.microsoft.com/office/powerpoint/2010/main" val="2851333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F94F1F9-670B-4BD8-A79A-22FF1A005646}" type="datetimeFigureOut">
              <a:rPr lang="en-US" smtClean="0"/>
              <a:t>5/21/2019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0488F4B-C8AB-4DED-82A3-6F6C06D43A36}" type="slidenum">
              <a:rPr lang="en-US" smtClean="0"/>
              <a:t>‹#›</a:t>
            </a:fld>
            <a:endParaRPr lang="en-US" dirty="0"/>
          </a:p>
        </p:txBody>
      </p:sp>
    </p:spTree>
    <p:extLst>
      <p:ext uri="{BB962C8B-B14F-4D97-AF65-F5344CB8AC3E}">
        <p14:creationId xmlns:p14="http://schemas.microsoft.com/office/powerpoint/2010/main" val="29436507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488F4B-C8AB-4DED-82A3-6F6C06D43A36}" type="slidenum">
              <a:rPr lang="en-US" smtClean="0"/>
              <a:t>1</a:t>
            </a:fld>
            <a:endParaRPr lang="en-US" dirty="0"/>
          </a:p>
        </p:txBody>
      </p:sp>
    </p:spTree>
    <p:extLst>
      <p:ext uri="{BB962C8B-B14F-4D97-AF65-F5344CB8AC3E}">
        <p14:creationId xmlns:p14="http://schemas.microsoft.com/office/powerpoint/2010/main" val="477892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488F4B-C8AB-4DED-82A3-6F6C06D43A36}" type="slidenum">
              <a:rPr lang="en-US" smtClean="0"/>
              <a:t>12</a:t>
            </a:fld>
            <a:endParaRPr lang="en-US" dirty="0"/>
          </a:p>
        </p:txBody>
      </p:sp>
    </p:spTree>
    <p:extLst>
      <p:ext uri="{BB962C8B-B14F-4D97-AF65-F5344CB8AC3E}">
        <p14:creationId xmlns:p14="http://schemas.microsoft.com/office/powerpoint/2010/main" val="1317926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0488F4B-C8AB-4DED-82A3-6F6C06D43A36}" type="slidenum">
              <a:rPr lang="en-US" smtClean="0"/>
              <a:t>2</a:t>
            </a:fld>
            <a:endParaRPr lang="en-US" dirty="0"/>
          </a:p>
        </p:txBody>
      </p:sp>
    </p:spTree>
    <p:extLst>
      <p:ext uri="{BB962C8B-B14F-4D97-AF65-F5344CB8AC3E}">
        <p14:creationId xmlns:p14="http://schemas.microsoft.com/office/powerpoint/2010/main" val="157233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3</a:t>
            </a:fld>
            <a:endParaRPr lang="en-US" dirty="0"/>
          </a:p>
        </p:txBody>
      </p:sp>
    </p:spTree>
    <p:extLst>
      <p:ext uri="{BB962C8B-B14F-4D97-AF65-F5344CB8AC3E}">
        <p14:creationId xmlns:p14="http://schemas.microsoft.com/office/powerpoint/2010/main" val="721946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4</a:t>
            </a:fld>
            <a:endParaRPr lang="en-US" dirty="0"/>
          </a:p>
        </p:txBody>
      </p:sp>
    </p:spTree>
    <p:extLst>
      <p:ext uri="{BB962C8B-B14F-4D97-AF65-F5344CB8AC3E}">
        <p14:creationId xmlns:p14="http://schemas.microsoft.com/office/powerpoint/2010/main" val="2547331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800" dirty="0"/>
          </a:p>
        </p:txBody>
      </p:sp>
      <p:sp>
        <p:nvSpPr>
          <p:cNvPr id="4" name="Slide Number Placeholder 3"/>
          <p:cNvSpPr>
            <a:spLocks noGrp="1"/>
          </p:cNvSpPr>
          <p:nvPr>
            <p:ph type="sldNum" sz="quarter" idx="5"/>
          </p:nvPr>
        </p:nvSpPr>
        <p:spPr/>
        <p:txBody>
          <a:bodyPr/>
          <a:lstStyle/>
          <a:p>
            <a:fld id="{70488F4B-C8AB-4DED-82A3-6F6C06D43A36}" type="slidenum">
              <a:rPr lang="en-US" smtClean="0"/>
              <a:t>5</a:t>
            </a:fld>
            <a:endParaRPr lang="en-US" dirty="0"/>
          </a:p>
        </p:txBody>
      </p:sp>
    </p:spTree>
    <p:extLst>
      <p:ext uri="{BB962C8B-B14F-4D97-AF65-F5344CB8AC3E}">
        <p14:creationId xmlns:p14="http://schemas.microsoft.com/office/powerpoint/2010/main" val="15673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7</a:t>
            </a:fld>
            <a:endParaRPr lang="en-US" dirty="0"/>
          </a:p>
        </p:txBody>
      </p:sp>
    </p:spTree>
    <p:extLst>
      <p:ext uri="{BB962C8B-B14F-4D97-AF65-F5344CB8AC3E}">
        <p14:creationId xmlns:p14="http://schemas.microsoft.com/office/powerpoint/2010/main" val="3329689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8</a:t>
            </a:fld>
            <a:endParaRPr lang="en-US" dirty="0"/>
          </a:p>
        </p:txBody>
      </p:sp>
    </p:spTree>
    <p:extLst>
      <p:ext uri="{BB962C8B-B14F-4D97-AF65-F5344CB8AC3E}">
        <p14:creationId xmlns:p14="http://schemas.microsoft.com/office/powerpoint/2010/main" val="753623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9</a:t>
            </a:fld>
            <a:endParaRPr lang="en-US" dirty="0"/>
          </a:p>
        </p:txBody>
      </p:sp>
    </p:spTree>
    <p:extLst>
      <p:ext uri="{BB962C8B-B14F-4D97-AF65-F5344CB8AC3E}">
        <p14:creationId xmlns:p14="http://schemas.microsoft.com/office/powerpoint/2010/main" val="3632813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488F4B-C8AB-4DED-82A3-6F6C06D43A36}" type="slidenum">
              <a:rPr lang="en-US" smtClean="0"/>
              <a:t>10</a:t>
            </a:fld>
            <a:endParaRPr lang="en-US" dirty="0"/>
          </a:p>
        </p:txBody>
      </p:sp>
    </p:spTree>
    <p:extLst>
      <p:ext uri="{BB962C8B-B14F-4D97-AF65-F5344CB8AC3E}">
        <p14:creationId xmlns:p14="http://schemas.microsoft.com/office/powerpoint/2010/main" val="30946705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3773606" y="6355260"/>
            <a:ext cx="2133600" cy="365125"/>
          </a:xfrm>
        </p:spPr>
        <p:txBody>
          <a:bodyPr/>
          <a:lstStyle/>
          <a:p>
            <a:fld id="{A349544A-F1CD-3844-BFB3-6D230A0137DD}" type="datetimeFigureOut">
              <a:rPr lang="en-US" smtClean="0"/>
              <a:t>5/21/2019</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44181" y="261425"/>
            <a:ext cx="2656954" cy="563312"/>
          </a:xfrm>
          <a:prstGeom prst="rect">
            <a:avLst/>
          </a:prstGeom>
        </p:spPr>
      </p:pic>
      <p:sp>
        <p:nvSpPr>
          <p:cNvPr id="9"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1073698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B0F0"/>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555241" y="6356350"/>
            <a:ext cx="2133600" cy="365125"/>
          </a:xfrm>
        </p:spPr>
        <p:txBody>
          <a:bodyPr/>
          <a:lstStyle/>
          <a:p>
            <a:fld id="{A349544A-F1CD-3844-BFB3-6D230A0137DD}" type="datetimeFigureOut">
              <a:rPr lang="en-US" smtClean="0"/>
              <a:t>5/21/2019</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8232125" y="5291167"/>
            <a:ext cx="619233" cy="743080"/>
          </a:xfrm>
          <a:prstGeom prst="rect">
            <a:avLst/>
          </a:prstGeom>
        </p:spPr>
      </p:pic>
      <p:sp>
        <p:nvSpPr>
          <p:cNvPr id="9" name="Footer Placeholder 4"/>
          <p:cNvSpPr>
            <a:spLocks noGrp="1"/>
          </p:cNvSpPr>
          <p:nvPr>
            <p:ph type="ftr" sz="quarter" idx="11"/>
          </p:nvPr>
        </p:nvSpPr>
        <p:spPr>
          <a:xfrm rot="5400000">
            <a:off x="-1161972" y="1451193"/>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8" name="TextBox 7"/>
          <p:cNvSpPr txBox="1"/>
          <p:nvPr userDrawn="1"/>
        </p:nvSpPr>
        <p:spPr>
          <a:xfrm rot="5400000">
            <a:off x="117044" y="6376216"/>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638449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500650" y="6354123"/>
            <a:ext cx="2133600" cy="365125"/>
          </a:xfrm>
        </p:spPr>
        <p:txBody>
          <a:bodyPr/>
          <a:lstStyle/>
          <a:p>
            <a:fld id="{A349544A-F1CD-3844-BFB3-6D230A0137DD}" type="datetimeFigureOut">
              <a:rPr lang="en-US" smtClean="0"/>
              <a:t>5/21/2019</a:t>
            </a:fld>
            <a:endParaRPr lang="en-US" dirty="0"/>
          </a:p>
        </p:txBody>
      </p:sp>
      <p:sp>
        <p:nvSpPr>
          <p:cNvPr id="7"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8219543" y="5307876"/>
            <a:ext cx="619233" cy="743080"/>
          </a:xfrm>
          <a:prstGeom prst="rect">
            <a:avLst/>
          </a:prstGeom>
        </p:spPr>
      </p:pic>
      <p:sp>
        <p:nvSpPr>
          <p:cNvPr id="10" name="TextBox 9"/>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3104323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61474" y="2648601"/>
            <a:ext cx="4184041" cy="874845"/>
          </a:xfrm>
          <a:prstGeom prst="rect">
            <a:avLst/>
          </a:prstGeom>
        </p:spPr>
      </p:pic>
    </p:spTree>
    <p:extLst>
      <p:ext uri="{BB962C8B-B14F-4D97-AF65-F5344CB8AC3E}">
        <p14:creationId xmlns:p14="http://schemas.microsoft.com/office/powerpoint/2010/main" val="60914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3849" y="1023679"/>
            <a:ext cx="8509103" cy="926020"/>
          </a:xfrm>
        </p:spPr>
        <p:txBody>
          <a:bodyPr/>
          <a:lstStyle>
            <a:lvl1pPr>
              <a:defRPr>
                <a:solidFill>
                  <a:srgbClr val="00B0F0"/>
                </a:solidFill>
              </a:defRPr>
            </a:lvl1pPr>
          </a:lstStyle>
          <a:p>
            <a:r>
              <a:rPr lang="en-US" dirty="0"/>
              <a:t>Click to edit Master title style</a:t>
            </a:r>
          </a:p>
        </p:txBody>
      </p:sp>
      <p:sp>
        <p:nvSpPr>
          <p:cNvPr id="3" name="Content Placeholder 2"/>
          <p:cNvSpPr>
            <a:spLocks noGrp="1"/>
          </p:cNvSpPr>
          <p:nvPr>
            <p:ph idx="1"/>
          </p:nvPr>
        </p:nvSpPr>
        <p:spPr>
          <a:xfrm>
            <a:off x="323850" y="2009775"/>
            <a:ext cx="8509103" cy="4286043"/>
          </a:xfrm>
        </p:spPr>
        <p:txBody>
          <a:bodyPr/>
          <a:lstStyle>
            <a:lvl1pPr marL="457200" indent="-457200">
              <a:buClr>
                <a:srgbClr val="C00000"/>
              </a:buClr>
              <a:buFont typeface="Wingdings" panose="05000000000000000000" pitchFamily="2" charset="2"/>
              <a:buChar char="Ø"/>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676650" y="6375400"/>
            <a:ext cx="2133600" cy="365125"/>
          </a:xfrm>
        </p:spPr>
        <p:txBody>
          <a:bodyPr/>
          <a:lstStyle>
            <a:lvl1pPr algn="ctr">
              <a:defRPr/>
            </a:lvl1pPr>
          </a:lstStyle>
          <a:p>
            <a:fld id="{A349544A-F1CD-3844-BFB3-6D230A0137DD}" type="datetimeFigureOut">
              <a:rPr lang="en-US" smtClean="0"/>
              <a:pPr/>
              <a:t>5/21/2019</a:t>
            </a:fld>
            <a:endParaRPr lang="en-US" dirty="0"/>
          </a:p>
        </p:txBody>
      </p:sp>
      <p:sp>
        <p:nvSpPr>
          <p:cNvPr id="5" name="Footer Placeholder 4"/>
          <p:cNvSpPr>
            <a:spLocks noGrp="1"/>
          </p:cNvSpPr>
          <p:nvPr>
            <p:ph type="ftr" sz="quarter" idx="11"/>
          </p:nvPr>
        </p:nvSpPr>
        <p:spPr>
          <a:xfrm>
            <a:off x="24765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9" name="TextBox 8"/>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3229544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762375" y="6334125"/>
            <a:ext cx="2133600" cy="365125"/>
          </a:xfrm>
        </p:spPr>
        <p:txBody>
          <a:bodyPr/>
          <a:lstStyle/>
          <a:p>
            <a:fld id="{A349544A-F1CD-3844-BFB3-6D230A0137DD}" type="datetimeFigureOut">
              <a:rPr lang="en-US" smtClean="0"/>
              <a:t>5/21/2019</a:t>
            </a:fld>
            <a:endParaRPr lang="en-US" dirty="0"/>
          </a:p>
        </p:txBody>
      </p:sp>
      <p:sp>
        <p:nvSpPr>
          <p:cNvPr id="6"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Tree>
    <p:extLst>
      <p:ext uri="{BB962C8B-B14F-4D97-AF65-F5344CB8AC3E}">
        <p14:creationId xmlns:p14="http://schemas.microsoft.com/office/powerpoint/2010/main" val="389358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609834" y="6349336"/>
            <a:ext cx="2133600" cy="365125"/>
          </a:xfrm>
        </p:spPr>
        <p:txBody>
          <a:bodyPr/>
          <a:lstStyle/>
          <a:p>
            <a:fld id="{A349544A-F1CD-3844-BFB3-6D230A0137DD}" type="datetimeFigureOut">
              <a:rPr lang="en-US" smtClean="0"/>
              <a:t>5/21/2019</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69796"/>
            <a:ext cx="619233" cy="743080"/>
          </a:xfrm>
          <a:prstGeom prst="rect">
            <a:avLst/>
          </a:prstGeom>
        </p:spPr>
      </p:pic>
      <p:sp>
        <p:nvSpPr>
          <p:cNvPr id="8"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10" name="TextBox 9"/>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1249819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514307" y="6380336"/>
            <a:ext cx="2133600" cy="365125"/>
          </a:xfrm>
        </p:spPr>
        <p:txBody>
          <a:bodyPr/>
          <a:lstStyle/>
          <a:p>
            <a:fld id="{A349544A-F1CD-3844-BFB3-6D230A0137DD}" type="datetimeFigureOut">
              <a:rPr lang="en-US" smtClean="0"/>
              <a:t>5/21/2019</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9"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11" name="TextBox 10"/>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218117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886200" y="6384925"/>
            <a:ext cx="2133600" cy="365125"/>
          </a:xfrm>
        </p:spPr>
        <p:txBody>
          <a:bodyPr/>
          <a:lstStyle/>
          <a:p>
            <a:fld id="{A349544A-F1CD-3844-BFB3-6D230A0137DD}" type="datetimeFigureOut">
              <a:rPr lang="en-US" smtClean="0"/>
              <a:t>5/21/2019</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11"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13" name="TextBox 12"/>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350450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B0F0"/>
                </a:solidFill>
              </a:defRPr>
            </a:lvl1pPr>
          </a:lstStyle>
          <a:p>
            <a:r>
              <a:rPr lang="en-US" dirty="0"/>
              <a:t>Click to edit Master title style</a:t>
            </a:r>
          </a:p>
        </p:txBody>
      </p:sp>
      <p:sp>
        <p:nvSpPr>
          <p:cNvPr id="3" name="Date Placeholder 2"/>
          <p:cNvSpPr>
            <a:spLocks noGrp="1"/>
          </p:cNvSpPr>
          <p:nvPr>
            <p:ph type="dt" sz="half" idx="10"/>
          </p:nvPr>
        </p:nvSpPr>
        <p:spPr>
          <a:xfrm>
            <a:off x="3596185" y="6391749"/>
            <a:ext cx="2133600" cy="365125"/>
          </a:xfrm>
        </p:spPr>
        <p:txBody>
          <a:bodyPr/>
          <a:lstStyle/>
          <a:p>
            <a:fld id="{A349544A-F1CD-3844-BFB3-6D230A0137DD}" type="datetimeFigureOut">
              <a:rPr lang="en-US" smtClean="0"/>
              <a:t>5/21/2019</a:t>
            </a:fld>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7"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9" name="TextBox 8"/>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
        <p:nvSpPr>
          <p:cNvPr id="8" name="Content Placeholder 2"/>
          <p:cNvSpPr>
            <a:spLocks noGrp="1"/>
          </p:cNvSpPr>
          <p:nvPr>
            <p:ph idx="1"/>
          </p:nvPr>
        </p:nvSpPr>
        <p:spPr>
          <a:xfrm>
            <a:off x="457201" y="1524255"/>
            <a:ext cx="8229600" cy="477944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50559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65513" y="6349337"/>
            <a:ext cx="2133600" cy="365125"/>
          </a:xfrm>
        </p:spPr>
        <p:txBody>
          <a:bodyPr/>
          <a:lstStyle/>
          <a:p>
            <a:fld id="{A349544A-F1CD-3844-BFB3-6D230A0137DD}" type="datetimeFigureOut">
              <a:rPr lang="en-US" smtClean="0"/>
              <a:t>5/21/2019</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9"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11" name="TextBox 10"/>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850138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19014" y="6384925"/>
            <a:ext cx="2133600" cy="365125"/>
          </a:xfrm>
        </p:spPr>
        <p:txBody>
          <a:bodyPr/>
          <a:lstStyle/>
          <a:p>
            <a:fld id="{A349544A-F1CD-3844-BFB3-6D230A0137DD}" type="datetimeFigureOut">
              <a:rPr lang="en-US" smtClean="0"/>
              <a:t>5/21/2019</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3065" y="242500"/>
            <a:ext cx="619233" cy="743080"/>
          </a:xfrm>
          <a:prstGeom prst="rect">
            <a:avLst/>
          </a:prstGeom>
        </p:spPr>
      </p:pic>
      <p:sp>
        <p:nvSpPr>
          <p:cNvPr id="9" name="Footer Placeholder 4"/>
          <p:cNvSpPr>
            <a:spLocks noGrp="1"/>
          </p:cNvSpPr>
          <p:nvPr>
            <p:ph type="ftr" sz="quarter" idx="11"/>
          </p:nvPr>
        </p:nvSpPr>
        <p:spPr>
          <a:xfrm>
            <a:off x="304800" y="6384925"/>
            <a:ext cx="2895600" cy="365125"/>
          </a:xfrm>
        </p:spPr>
        <p:txBody>
          <a:bodyPr/>
          <a:lstStyle/>
          <a:p>
            <a:pPr algn="l"/>
            <a:r>
              <a:rPr lang="en-US" b="1" dirty="0">
                <a:solidFill>
                  <a:schemeClr val="tx2">
                    <a:lumMod val="60000"/>
                    <a:lumOff val="40000"/>
                  </a:schemeClr>
                </a:solidFill>
                <a:latin typeface="Helvetica"/>
                <a:cs typeface="Helvetica"/>
              </a:rPr>
              <a:t>www.fda.gov</a:t>
            </a:r>
          </a:p>
        </p:txBody>
      </p:sp>
      <p:sp>
        <p:nvSpPr>
          <p:cNvPr id="11" name="TextBox 10"/>
          <p:cNvSpPr txBox="1"/>
          <p:nvPr userDrawn="1"/>
        </p:nvSpPr>
        <p:spPr>
          <a:xfrm>
            <a:off x="8547979" y="6409772"/>
            <a:ext cx="372218" cy="276999"/>
          </a:xfrm>
          <a:prstGeom prst="rect">
            <a:avLst/>
          </a:prstGeom>
          <a:noFill/>
        </p:spPr>
        <p:txBody>
          <a:bodyPr wrap="none" rtlCol="0">
            <a:spAutoFit/>
          </a:bodyPr>
          <a:lstStyle/>
          <a:p>
            <a:pPr algn="r"/>
            <a:fld id="{42D067E6-6582-4AD4-8521-F7089C370E58}" type="slidenum">
              <a:rPr lang="en-US" sz="1200" smtClean="0">
                <a:solidFill>
                  <a:schemeClr val="tx2">
                    <a:lumMod val="60000"/>
                    <a:lumOff val="40000"/>
                  </a:schemeClr>
                </a:solidFill>
                <a:latin typeface="Helvetica"/>
                <a:cs typeface="Helvetica"/>
              </a:rPr>
              <a:t>‹#›</a:t>
            </a:fld>
            <a:endParaRPr lang="en-US" sz="1200" dirty="0">
              <a:solidFill>
                <a:schemeClr val="tx2">
                  <a:lumMod val="60000"/>
                  <a:lumOff val="40000"/>
                </a:schemeClr>
              </a:solidFill>
              <a:latin typeface="Helvetica"/>
              <a:cs typeface="Helvetica"/>
            </a:endParaRPr>
          </a:p>
        </p:txBody>
      </p:sp>
    </p:spTree>
    <p:extLst>
      <p:ext uri="{BB962C8B-B14F-4D97-AF65-F5344CB8AC3E}">
        <p14:creationId xmlns:p14="http://schemas.microsoft.com/office/powerpoint/2010/main" val="4251043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9544A-F1CD-3844-BFB3-6D230A0137DD}" type="datetimeFigureOut">
              <a:rPr lang="en-US" smtClean="0"/>
              <a:t>5/21/2019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871F5F-C8AF-484B-B19A-A0CBCE8C7764}" type="slidenum">
              <a:rPr lang="en-US" smtClean="0"/>
              <a:t>‹#›</a:t>
            </a:fld>
            <a:endParaRPr lang="en-US" dirty="0"/>
          </a:p>
        </p:txBody>
      </p:sp>
    </p:spTree>
    <p:extLst>
      <p:ext uri="{BB962C8B-B14F-4D97-AF65-F5344CB8AC3E}">
        <p14:creationId xmlns:p14="http://schemas.microsoft.com/office/powerpoint/2010/main" val="11263017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rgbClr val="00B0F0"/>
          </a:solidFill>
          <a:latin typeface="+mj-lt"/>
          <a:ea typeface="+mj-ea"/>
          <a:cs typeface="+mj-cs"/>
        </a:defRPr>
      </a:lvl1pPr>
    </p:titleStyle>
    <p:bodyStyle>
      <a:lvl1pPr marL="342900" indent="-342900" algn="l" defTabSz="457200" rtl="0" eaLnBrk="1" latinLnBrk="0" hangingPunct="1">
        <a:spcBef>
          <a:spcPct val="20000"/>
        </a:spcBef>
        <a:buClr>
          <a:srgbClr val="C00000"/>
        </a:buClr>
        <a:buFont typeface="Wingdings" panose="05000000000000000000" pitchFamily="2" charset="2"/>
        <a:buChar char="Ø"/>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ccessdata.fda.gov/scripts/cdrh/cfdocs/cfcfr/CFRSearch.cfm?fr=320.2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accessdata.fda.gov/scripts/cdrh/cfdocs/cfcfr/CFRSearch.cfm?fr=320.2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1093" y="1228884"/>
            <a:ext cx="8938901" cy="2200115"/>
          </a:xfrm>
        </p:spPr>
        <p:txBody>
          <a:bodyPr>
            <a:noAutofit/>
          </a:bodyPr>
          <a:lstStyle/>
          <a:p>
            <a:r>
              <a:rPr lang="en-US" b="1" dirty="0"/>
              <a:t>M-CERSI Workshop</a:t>
            </a:r>
          </a:p>
          <a:p>
            <a:r>
              <a:rPr lang="en-US" b="1" dirty="0">
                <a:solidFill>
                  <a:srgbClr val="00B0F0"/>
                </a:solidFill>
              </a:rPr>
              <a:t>In Vitro Dissolution Profiles Similarity Assessment in Support of Drug Product Quality: What, How, and When </a:t>
            </a:r>
            <a:endParaRPr lang="en-US" dirty="0">
              <a:solidFill>
                <a:srgbClr val="00B0F0"/>
              </a:solidFill>
            </a:endParaRPr>
          </a:p>
          <a:p>
            <a:endParaRPr lang="en-US" sz="2800" b="1" dirty="0">
              <a:solidFill>
                <a:schemeClr val="tx1"/>
              </a:solidFill>
            </a:endParaRPr>
          </a:p>
          <a:p>
            <a:r>
              <a:rPr lang="en-US" altLang="en-US" sz="4000" b="1" dirty="0">
                <a:solidFill>
                  <a:schemeClr val="tx1"/>
                </a:solidFill>
              </a:rPr>
              <a:t>Sandra Suarez Sharp, Ph. D.</a:t>
            </a:r>
          </a:p>
          <a:p>
            <a:r>
              <a:rPr lang="en-US" altLang="en-US" dirty="0">
                <a:solidFill>
                  <a:schemeClr val="tx1"/>
                </a:solidFill>
              </a:rPr>
              <a:t>FDA/OPQ/ONDP/Division of Biopharmaceutics</a:t>
            </a:r>
          </a:p>
          <a:p>
            <a:r>
              <a:rPr lang="en-US" altLang="en-US" sz="2800" dirty="0">
                <a:solidFill>
                  <a:schemeClr val="tx1"/>
                </a:solidFill>
              </a:rPr>
              <a:t>UMD Baltimore Campus, May 21-22, 2019</a:t>
            </a:r>
          </a:p>
        </p:txBody>
      </p:sp>
    </p:spTree>
    <p:extLst>
      <p:ext uri="{BB962C8B-B14F-4D97-AF65-F5344CB8AC3E}">
        <p14:creationId xmlns:p14="http://schemas.microsoft.com/office/powerpoint/2010/main" val="314677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5B906-34FE-457E-B2C2-0EE452AF7754}"/>
              </a:ext>
            </a:extLst>
          </p:cNvPr>
          <p:cNvSpPr>
            <a:spLocks noGrp="1"/>
          </p:cNvSpPr>
          <p:nvPr>
            <p:ph type="title"/>
          </p:nvPr>
        </p:nvSpPr>
        <p:spPr>
          <a:xfrm>
            <a:off x="105521" y="365559"/>
            <a:ext cx="8509103" cy="926020"/>
          </a:xfrm>
        </p:spPr>
        <p:txBody>
          <a:bodyPr>
            <a:normAutofit fontScale="90000"/>
          </a:bodyPr>
          <a:lstStyle/>
          <a:p>
            <a:r>
              <a:rPr lang="en-US" b="1" i="1" dirty="0"/>
              <a:t>Dissolution </a:t>
            </a:r>
            <a:br>
              <a:rPr lang="en-US" b="1" i="1" dirty="0"/>
            </a:br>
            <a:r>
              <a:rPr lang="en-US" b="1" i="1" dirty="0"/>
              <a:t>Similarity Testing vs. Safe Space</a:t>
            </a:r>
            <a:br>
              <a:rPr lang="en-US" b="1" i="1" dirty="0"/>
            </a:br>
            <a:endParaRPr lang="en-US" dirty="0"/>
          </a:p>
        </p:txBody>
      </p:sp>
      <p:grpSp>
        <p:nvGrpSpPr>
          <p:cNvPr id="11" name="Group 10">
            <a:extLst>
              <a:ext uri="{FF2B5EF4-FFF2-40B4-BE49-F238E27FC236}">
                <a16:creationId xmlns:a16="http://schemas.microsoft.com/office/drawing/2014/main" id="{6D7EBFE0-F2B8-4907-A7DC-F8F3A4D4B2BF}"/>
              </a:ext>
            </a:extLst>
          </p:cNvPr>
          <p:cNvGrpSpPr/>
          <p:nvPr/>
        </p:nvGrpSpPr>
        <p:grpSpPr>
          <a:xfrm>
            <a:off x="3089101" y="3277371"/>
            <a:ext cx="1451027" cy="1394882"/>
            <a:chOff x="3506244" y="3385221"/>
            <a:chExt cx="1451027" cy="1394882"/>
          </a:xfrm>
        </p:grpSpPr>
        <p:grpSp>
          <p:nvGrpSpPr>
            <p:cNvPr id="4" name="Group 3">
              <a:extLst>
                <a:ext uri="{FF2B5EF4-FFF2-40B4-BE49-F238E27FC236}">
                  <a16:creationId xmlns:a16="http://schemas.microsoft.com/office/drawing/2014/main" id="{881D81B1-ED61-4939-A48D-F98D3977B65E}"/>
                </a:ext>
              </a:extLst>
            </p:cNvPr>
            <p:cNvGrpSpPr/>
            <p:nvPr/>
          </p:nvGrpSpPr>
          <p:grpSpPr>
            <a:xfrm>
              <a:off x="3506244" y="3385221"/>
              <a:ext cx="1451027" cy="1394882"/>
              <a:chOff x="1546479" y="1590885"/>
              <a:chExt cx="1451027" cy="1394882"/>
            </a:xfrm>
          </p:grpSpPr>
          <p:sp>
            <p:nvSpPr>
              <p:cNvPr id="5" name="Oval 4">
                <a:extLst>
                  <a:ext uri="{FF2B5EF4-FFF2-40B4-BE49-F238E27FC236}">
                    <a16:creationId xmlns:a16="http://schemas.microsoft.com/office/drawing/2014/main" id="{521F4BF3-FB92-4917-B1F7-44C47E352557}"/>
                  </a:ext>
                </a:extLst>
              </p:cNvPr>
              <p:cNvSpPr/>
              <p:nvPr/>
            </p:nvSpPr>
            <p:spPr>
              <a:xfrm>
                <a:off x="1546479" y="1590885"/>
                <a:ext cx="1451027" cy="1394882"/>
              </a:xfrm>
              <a:prstGeom prst="ellipse">
                <a:avLst/>
              </a:prstGeom>
              <a:solidFill>
                <a:schemeClr val="accent6">
                  <a:lumMod val="20000"/>
                  <a:lumOff val="80000"/>
                </a:schemeClr>
              </a:solidFill>
              <a:ln>
                <a:solidFill>
                  <a:schemeClr val="tx2">
                    <a:lumMod val="75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6" name="Oval 4">
                <a:extLst>
                  <a:ext uri="{FF2B5EF4-FFF2-40B4-BE49-F238E27FC236}">
                    <a16:creationId xmlns:a16="http://schemas.microsoft.com/office/drawing/2014/main" id="{C40CC30D-DF56-4654-887C-838FEB7C5323}"/>
                  </a:ext>
                </a:extLst>
              </p:cNvPr>
              <p:cNvSpPr txBox="1"/>
              <p:nvPr/>
            </p:nvSpPr>
            <p:spPr>
              <a:xfrm>
                <a:off x="1758977" y="1795161"/>
                <a:ext cx="1026031" cy="98633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b="1" i="0" kern="1200" dirty="0">
                  <a:solidFill>
                    <a:schemeClr val="tx1"/>
                  </a:solidFill>
                </a:endParaRPr>
              </a:p>
              <a:p>
                <a:pPr marL="0" lvl="0" indent="0" algn="ctr" defTabSz="533400">
                  <a:lnSpc>
                    <a:spcPct val="90000"/>
                  </a:lnSpc>
                  <a:spcBef>
                    <a:spcPct val="0"/>
                  </a:spcBef>
                  <a:spcAft>
                    <a:spcPct val="35000"/>
                  </a:spcAft>
                  <a:buNone/>
                </a:pPr>
                <a:endParaRPr lang="en-US" sz="1200" b="1" i="0" kern="1200" dirty="0">
                  <a:solidFill>
                    <a:schemeClr val="tx1"/>
                  </a:solidFill>
                </a:endParaRPr>
              </a:p>
              <a:p>
                <a:pPr marL="0" lvl="0" indent="0" algn="ctr" defTabSz="533400">
                  <a:lnSpc>
                    <a:spcPct val="90000"/>
                  </a:lnSpc>
                  <a:spcBef>
                    <a:spcPct val="0"/>
                  </a:spcBef>
                  <a:spcAft>
                    <a:spcPct val="35000"/>
                  </a:spcAft>
                  <a:buNone/>
                </a:pPr>
                <a:r>
                  <a:rPr lang="en-US" sz="1200" b="1" i="0" kern="1200" dirty="0">
                    <a:solidFill>
                      <a:schemeClr val="tx1"/>
                    </a:solidFill>
                  </a:rPr>
                  <a:t>Safe Space</a:t>
                </a:r>
                <a:endParaRPr lang="en-US" sz="1200" b="1" i="0" u="sng" kern="1200" dirty="0">
                  <a:solidFill>
                    <a:schemeClr val="tx1"/>
                  </a:solidFill>
                </a:endParaRPr>
              </a:p>
            </p:txBody>
          </p:sp>
        </p:grpSp>
        <p:sp>
          <p:nvSpPr>
            <p:cNvPr id="10" name="Flowchart: Connector 9">
              <a:extLst>
                <a:ext uri="{FF2B5EF4-FFF2-40B4-BE49-F238E27FC236}">
                  <a16:creationId xmlns:a16="http://schemas.microsoft.com/office/drawing/2014/main" id="{651BF8BD-E252-4AA1-9EBB-E41B7FC291D3}"/>
                </a:ext>
              </a:extLst>
            </p:cNvPr>
            <p:cNvSpPr/>
            <p:nvPr/>
          </p:nvSpPr>
          <p:spPr>
            <a:xfrm>
              <a:off x="3966386" y="3703076"/>
              <a:ext cx="543543" cy="399602"/>
            </a:xfrm>
            <a:prstGeom prst="flowChartConnector">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600" dirty="0">
                  <a:solidFill>
                    <a:schemeClr val="tx1"/>
                  </a:solidFill>
                </a:rPr>
                <a:t>target</a:t>
              </a:r>
            </a:p>
          </p:txBody>
        </p:sp>
      </p:grpSp>
      <p:grpSp>
        <p:nvGrpSpPr>
          <p:cNvPr id="93" name="Group 92">
            <a:extLst>
              <a:ext uri="{FF2B5EF4-FFF2-40B4-BE49-F238E27FC236}">
                <a16:creationId xmlns:a16="http://schemas.microsoft.com/office/drawing/2014/main" id="{53DA4161-06FF-4848-BE2C-E444CA6AAD7E}"/>
              </a:ext>
            </a:extLst>
          </p:cNvPr>
          <p:cNvGrpSpPr/>
          <p:nvPr/>
        </p:nvGrpSpPr>
        <p:grpSpPr>
          <a:xfrm>
            <a:off x="4579146" y="1672664"/>
            <a:ext cx="2108015" cy="2454050"/>
            <a:chOff x="4811623" y="2281386"/>
            <a:chExt cx="2108015" cy="2454050"/>
          </a:xfrm>
        </p:grpSpPr>
        <p:sp>
          <p:nvSpPr>
            <p:cNvPr id="12" name="Arrow: Left 11">
              <a:extLst>
                <a:ext uri="{FF2B5EF4-FFF2-40B4-BE49-F238E27FC236}">
                  <a16:creationId xmlns:a16="http://schemas.microsoft.com/office/drawing/2014/main" id="{281E9880-85F4-46AD-9D59-D43FC1ECAB10}"/>
                </a:ext>
              </a:extLst>
            </p:cNvPr>
            <p:cNvSpPr/>
            <p:nvPr/>
          </p:nvSpPr>
          <p:spPr>
            <a:xfrm rot="18982802">
              <a:off x="4811623" y="3053754"/>
              <a:ext cx="699065" cy="473556"/>
            </a:xfrm>
            <a:prstGeom prst="leftArrow">
              <a:avLst>
                <a:gd name="adj1" fmla="val 60000"/>
                <a:gd name="adj2" fmla="val 50000"/>
              </a:avLst>
            </a:prstGeom>
            <a:ln>
              <a:solidFill>
                <a:srgbClr val="006600"/>
              </a:solidFill>
            </a:ln>
          </p:spPr>
          <p:style>
            <a:lnRef idx="0">
              <a:scrgbClr r="0" g="0" b="0"/>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3" name="Arrow: Left 12">
              <a:extLst>
                <a:ext uri="{FF2B5EF4-FFF2-40B4-BE49-F238E27FC236}">
                  <a16:creationId xmlns:a16="http://schemas.microsoft.com/office/drawing/2014/main" id="{80B97807-1F62-4245-A8BA-33647E3EDEC8}"/>
                </a:ext>
              </a:extLst>
            </p:cNvPr>
            <p:cNvSpPr/>
            <p:nvPr/>
          </p:nvSpPr>
          <p:spPr>
            <a:xfrm rot="21369029">
              <a:off x="5006679" y="4029442"/>
              <a:ext cx="729812" cy="484547"/>
            </a:xfrm>
            <a:prstGeom prst="leftArrow">
              <a:avLst>
                <a:gd name="adj1" fmla="val 60000"/>
                <a:gd name="adj2" fmla="val 50000"/>
              </a:avLst>
            </a:prstGeom>
            <a:ln>
              <a:solidFill>
                <a:srgbClr val="006600"/>
              </a:solidFill>
            </a:ln>
          </p:spPr>
          <p:style>
            <a:lnRef idx="0">
              <a:scrgbClr r="0" g="0" b="0"/>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grpSp>
          <p:nvGrpSpPr>
            <p:cNvPr id="14" name="Group 13">
              <a:extLst>
                <a:ext uri="{FF2B5EF4-FFF2-40B4-BE49-F238E27FC236}">
                  <a16:creationId xmlns:a16="http://schemas.microsoft.com/office/drawing/2014/main" id="{EA7E63A4-4589-404B-814C-0E65D9131E3B}"/>
                </a:ext>
              </a:extLst>
            </p:cNvPr>
            <p:cNvGrpSpPr/>
            <p:nvPr/>
          </p:nvGrpSpPr>
          <p:grpSpPr>
            <a:xfrm>
              <a:off x="5504919" y="2281386"/>
              <a:ext cx="1414719" cy="768576"/>
              <a:chOff x="3474713" y="275396"/>
              <a:chExt cx="1414719" cy="768576"/>
            </a:xfrm>
          </p:grpSpPr>
          <p:sp>
            <p:nvSpPr>
              <p:cNvPr id="15" name="Rectangle: Rounded Corners 14">
                <a:extLst>
                  <a:ext uri="{FF2B5EF4-FFF2-40B4-BE49-F238E27FC236}">
                    <a16:creationId xmlns:a16="http://schemas.microsoft.com/office/drawing/2014/main" id="{AABA28C8-62E4-4333-847B-345D147F19DE}"/>
                  </a:ext>
                </a:extLst>
              </p:cNvPr>
              <p:cNvSpPr/>
              <p:nvPr/>
            </p:nvSpPr>
            <p:spPr>
              <a:xfrm>
                <a:off x="3474713" y="275396"/>
                <a:ext cx="1414719" cy="768576"/>
              </a:xfrm>
              <a:prstGeom prst="roundRect">
                <a:avLst>
                  <a:gd name="adj" fmla="val 10000"/>
                </a:avLst>
              </a:prstGeom>
              <a:gradFill rotWithShape="0">
                <a:gsLst>
                  <a:gs pos="0">
                    <a:schemeClr val="accent6">
                      <a:lumMod val="20000"/>
                      <a:lumOff val="80000"/>
                    </a:schemeClr>
                  </a:gs>
                  <a:gs pos="100000">
                    <a:schemeClr val="accent1">
                      <a:tint val="50000"/>
                      <a:shade val="100000"/>
                      <a:satMod val="350000"/>
                    </a:schemeClr>
                  </a:gs>
                </a:gsLst>
                <a:lin ang="16200000" scaled="0"/>
              </a:gradFill>
              <a:ln>
                <a:solidFill>
                  <a:schemeClr val="accent5">
                    <a:lumMod val="20000"/>
                    <a:lumOff val="8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6" name="Rectangle: Rounded Corners 4">
                <a:extLst>
                  <a:ext uri="{FF2B5EF4-FFF2-40B4-BE49-F238E27FC236}">
                    <a16:creationId xmlns:a16="http://schemas.microsoft.com/office/drawing/2014/main" id="{81891226-1AC5-4B0D-8E8D-57E6B2C32C38}"/>
                  </a:ext>
                </a:extLst>
              </p:cNvPr>
              <p:cNvSpPr txBox="1"/>
              <p:nvPr/>
            </p:nvSpPr>
            <p:spPr>
              <a:xfrm>
                <a:off x="3497224" y="297907"/>
                <a:ext cx="1369697" cy="7235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en-US" sz="1400" b="1" kern="1200" baseline="0" dirty="0">
                    <a:solidFill>
                      <a:schemeClr val="tx1"/>
                    </a:solidFill>
                  </a:rPr>
                  <a:t>Conventional IVIVC, </a:t>
                </a:r>
              </a:p>
              <a:p>
                <a:pPr marL="0" lvl="0" indent="0" algn="ctr" defTabSz="711200">
                  <a:lnSpc>
                    <a:spcPct val="90000"/>
                  </a:lnSpc>
                  <a:spcBef>
                    <a:spcPct val="0"/>
                  </a:spcBef>
                  <a:spcAft>
                    <a:spcPct val="35000"/>
                  </a:spcAft>
                  <a:buNone/>
                </a:pPr>
                <a:r>
                  <a:rPr lang="en-US" sz="1400" b="1" kern="1200" baseline="0" dirty="0">
                    <a:solidFill>
                      <a:schemeClr val="tx1"/>
                    </a:solidFill>
                  </a:rPr>
                  <a:t>PB-IVIVC </a:t>
                </a:r>
              </a:p>
            </p:txBody>
          </p:sp>
        </p:grpSp>
        <p:grpSp>
          <p:nvGrpSpPr>
            <p:cNvPr id="18" name="Group 17">
              <a:extLst>
                <a:ext uri="{FF2B5EF4-FFF2-40B4-BE49-F238E27FC236}">
                  <a16:creationId xmlns:a16="http://schemas.microsoft.com/office/drawing/2014/main" id="{FCB5DB4C-D3ED-4D7A-8019-566DCA926671}"/>
                </a:ext>
              </a:extLst>
            </p:cNvPr>
            <p:cNvGrpSpPr/>
            <p:nvPr/>
          </p:nvGrpSpPr>
          <p:grpSpPr>
            <a:xfrm>
              <a:off x="5860024" y="3997420"/>
              <a:ext cx="1059614" cy="738016"/>
              <a:chOff x="3984871" y="2157368"/>
              <a:chExt cx="1059614" cy="738016"/>
            </a:xfrm>
          </p:grpSpPr>
          <p:sp>
            <p:nvSpPr>
              <p:cNvPr id="19" name="Rectangle: Rounded Corners 18">
                <a:extLst>
                  <a:ext uri="{FF2B5EF4-FFF2-40B4-BE49-F238E27FC236}">
                    <a16:creationId xmlns:a16="http://schemas.microsoft.com/office/drawing/2014/main" id="{79822928-34D7-4DAC-A099-06292B3BB602}"/>
                  </a:ext>
                </a:extLst>
              </p:cNvPr>
              <p:cNvSpPr/>
              <p:nvPr/>
            </p:nvSpPr>
            <p:spPr>
              <a:xfrm>
                <a:off x="3984871" y="2157368"/>
                <a:ext cx="1059614" cy="738016"/>
              </a:xfrm>
              <a:prstGeom prst="roundRect">
                <a:avLst>
                  <a:gd name="adj" fmla="val 10000"/>
                </a:avLst>
              </a:prstGeom>
              <a:gradFill rotWithShape="0">
                <a:gsLst>
                  <a:gs pos="0">
                    <a:schemeClr val="accent6">
                      <a:lumMod val="20000"/>
                      <a:lumOff val="80000"/>
                    </a:schemeClr>
                  </a:gs>
                  <a:gs pos="100000">
                    <a:schemeClr val="accent1">
                      <a:tint val="50000"/>
                      <a:shade val="100000"/>
                      <a:satMod val="350000"/>
                    </a:schemeClr>
                  </a:gs>
                </a:gsLst>
                <a:lin ang="16200000" scaled="0"/>
              </a:gradFill>
              <a:ln>
                <a:solidFill>
                  <a:schemeClr val="accent5">
                    <a:lumMod val="20000"/>
                    <a:lumOff val="80000"/>
                  </a:schemeClr>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4C14B6AA-3BAC-4926-99B2-0950665F674F}"/>
                  </a:ext>
                </a:extLst>
              </p:cNvPr>
              <p:cNvSpPr txBox="1"/>
              <p:nvPr/>
            </p:nvSpPr>
            <p:spPr>
              <a:xfrm>
                <a:off x="4006487" y="2178984"/>
                <a:ext cx="1016382" cy="6947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765" tIns="24765" rIns="24765" bIns="24765" numCol="1" spcCol="1270" anchor="ctr" anchorCtr="0">
                <a:noAutofit/>
              </a:bodyPr>
              <a:lstStyle/>
              <a:p>
                <a:pPr marL="0" lvl="0" indent="0" algn="ctr" defTabSz="577850">
                  <a:lnSpc>
                    <a:spcPct val="90000"/>
                  </a:lnSpc>
                  <a:spcBef>
                    <a:spcPct val="0"/>
                  </a:spcBef>
                  <a:spcAft>
                    <a:spcPct val="35000"/>
                  </a:spcAft>
                  <a:buNone/>
                </a:pPr>
                <a:r>
                  <a:rPr lang="en-US" sz="1300" b="1" kern="1200" dirty="0">
                    <a:solidFill>
                      <a:schemeClr val="tx1"/>
                    </a:solidFill>
                  </a:rPr>
                  <a:t>Conventional IVIVR,</a:t>
                </a:r>
              </a:p>
              <a:p>
                <a:pPr marL="0" lvl="0" indent="0" algn="ctr" defTabSz="577850">
                  <a:lnSpc>
                    <a:spcPct val="90000"/>
                  </a:lnSpc>
                  <a:spcBef>
                    <a:spcPct val="0"/>
                  </a:spcBef>
                  <a:spcAft>
                    <a:spcPct val="35000"/>
                  </a:spcAft>
                  <a:buNone/>
                </a:pPr>
                <a:r>
                  <a:rPr lang="en-US" sz="1300" b="1" kern="1200" dirty="0">
                    <a:solidFill>
                      <a:schemeClr val="tx1"/>
                    </a:solidFill>
                  </a:rPr>
                  <a:t>PB-IVIVR</a:t>
                </a:r>
              </a:p>
            </p:txBody>
          </p:sp>
        </p:grpSp>
      </p:grpSp>
      <p:grpSp>
        <p:nvGrpSpPr>
          <p:cNvPr id="94" name="Group 93">
            <a:extLst>
              <a:ext uri="{FF2B5EF4-FFF2-40B4-BE49-F238E27FC236}">
                <a16:creationId xmlns:a16="http://schemas.microsoft.com/office/drawing/2014/main" id="{A8EF6E82-E78D-4511-BF65-F907AD6E8EF8}"/>
              </a:ext>
            </a:extLst>
          </p:cNvPr>
          <p:cNvGrpSpPr/>
          <p:nvPr/>
        </p:nvGrpSpPr>
        <p:grpSpPr>
          <a:xfrm>
            <a:off x="6652861" y="1576445"/>
            <a:ext cx="2019433" cy="2218582"/>
            <a:chOff x="6954446" y="2181241"/>
            <a:chExt cx="2019433" cy="2218582"/>
          </a:xfrm>
        </p:grpSpPr>
        <p:cxnSp>
          <p:nvCxnSpPr>
            <p:cNvPr id="22" name="Elbow Connector 30">
              <a:extLst>
                <a:ext uri="{FF2B5EF4-FFF2-40B4-BE49-F238E27FC236}">
                  <a16:creationId xmlns:a16="http://schemas.microsoft.com/office/drawing/2014/main" id="{7EBFC4EC-D8B4-489B-92CE-A51B698237CD}"/>
                </a:ext>
              </a:extLst>
            </p:cNvPr>
            <p:cNvCxnSpPr>
              <a:cxnSpLocks/>
            </p:cNvCxnSpPr>
            <p:nvPr/>
          </p:nvCxnSpPr>
          <p:spPr>
            <a:xfrm flipV="1">
              <a:off x="6954446" y="4102678"/>
              <a:ext cx="394338" cy="205865"/>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Line Callout 3 4">
              <a:extLst>
                <a:ext uri="{FF2B5EF4-FFF2-40B4-BE49-F238E27FC236}">
                  <a16:creationId xmlns:a16="http://schemas.microsoft.com/office/drawing/2014/main" id="{3CF42833-A587-4049-A69F-C05E03779F35}"/>
                </a:ext>
              </a:extLst>
            </p:cNvPr>
            <p:cNvSpPr/>
            <p:nvPr/>
          </p:nvSpPr>
          <p:spPr>
            <a:xfrm>
              <a:off x="7370400" y="2181241"/>
              <a:ext cx="1603479" cy="2218582"/>
            </a:xfrm>
            <a:prstGeom prst="borderCallout3">
              <a:avLst>
                <a:gd name="adj1" fmla="val 22358"/>
                <a:gd name="adj2" fmla="val -4118"/>
                <a:gd name="adj3" fmla="val 22358"/>
                <a:gd name="adj4" fmla="val -10537"/>
                <a:gd name="adj5" fmla="val 3829"/>
                <a:gd name="adj6" fmla="val -19888"/>
                <a:gd name="adj7" fmla="val 19935"/>
                <a:gd name="adj8" fmla="val -24487"/>
              </a:avLst>
            </a:prstGeom>
            <a:ln w="25400">
              <a:headEnd type="stealth"/>
              <a:tailEnd type="none"/>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This exercise empowers dissolution testing to know its boundaries (</a:t>
              </a:r>
              <a:r>
                <a:rPr lang="en-US" sz="1400" b="1" u="sng" dirty="0">
                  <a:solidFill>
                    <a:schemeClr val="tx1"/>
                  </a:solidFill>
                </a:rPr>
                <a:t>safe space</a:t>
              </a:r>
              <a:r>
                <a:rPr lang="en-US" sz="1400" dirty="0">
                  <a:solidFill>
                    <a:schemeClr val="tx1"/>
                  </a:solidFill>
                </a:rPr>
                <a:t>) out of which batches will be rejected leading  to clinical relevant dissolution testing</a:t>
              </a:r>
            </a:p>
          </p:txBody>
        </p:sp>
      </p:grpSp>
      <p:sp>
        <p:nvSpPr>
          <p:cNvPr id="30" name="Speech Bubble: Rectangle 29">
            <a:extLst>
              <a:ext uri="{FF2B5EF4-FFF2-40B4-BE49-F238E27FC236}">
                <a16:creationId xmlns:a16="http://schemas.microsoft.com/office/drawing/2014/main" id="{1367C6AA-F5ED-4B38-A7BB-48469345133E}"/>
              </a:ext>
            </a:extLst>
          </p:cNvPr>
          <p:cNvSpPr/>
          <p:nvPr/>
        </p:nvSpPr>
        <p:spPr>
          <a:xfrm>
            <a:off x="5005168" y="4607440"/>
            <a:ext cx="3854513" cy="1699359"/>
          </a:xfrm>
          <a:prstGeom prst="wedgeRectCallout">
            <a:avLst>
              <a:gd name="adj1" fmla="val -49671"/>
              <a:gd name="adj2" fmla="val -66956"/>
            </a:avLst>
          </a:prstGeom>
          <a:noFill/>
          <a:ln w="28575">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1600" dirty="0">
                <a:solidFill>
                  <a:schemeClr val="tx1"/>
                </a:solidFill>
              </a:rPr>
              <a:t>Boundaries defined by </a:t>
            </a:r>
            <a:r>
              <a:rPr lang="en-US" sz="1600" i="1" dirty="0">
                <a:solidFill>
                  <a:schemeClr val="tx1"/>
                </a:solidFill>
              </a:rPr>
              <a:t>in vitro</a:t>
            </a:r>
            <a:r>
              <a:rPr lang="en-US" sz="1600" dirty="0">
                <a:solidFill>
                  <a:schemeClr val="tx1"/>
                </a:solidFill>
              </a:rPr>
              <a:t> specifications (i.e., dissolution or other relevant drug product quality attributes) around the target batch within which drug product batches are anticipated to be BE to one another</a:t>
            </a:r>
            <a:endParaRPr lang="en-US" sz="1600" dirty="0">
              <a:solidFill>
                <a:schemeClr val="bg1"/>
              </a:solidFill>
            </a:endParaRPr>
          </a:p>
        </p:txBody>
      </p:sp>
      <p:sp>
        <p:nvSpPr>
          <p:cNvPr id="91" name="Thought Bubble: Cloud 90">
            <a:extLst>
              <a:ext uri="{FF2B5EF4-FFF2-40B4-BE49-F238E27FC236}">
                <a16:creationId xmlns:a16="http://schemas.microsoft.com/office/drawing/2014/main" id="{202CBF9C-5C14-4F30-AACE-2DF387AF13ED}"/>
              </a:ext>
            </a:extLst>
          </p:cNvPr>
          <p:cNvSpPr/>
          <p:nvPr/>
        </p:nvSpPr>
        <p:spPr>
          <a:xfrm>
            <a:off x="124209" y="1229543"/>
            <a:ext cx="2892823" cy="2628642"/>
          </a:xfrm>
          <a:prstGeom prst="cloudCallout">
            <a:avLst>
              <a:gd name="adj1" fmla="val 54463"/>
              <a:gd name="adj2" fmla="val 17382"/>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1400" dirty="0">
                <a:solidFill>
                  <a:schemeClr val="tx1"/>
                </a:solidFill>
              </a:rPr>
              <a:t>What is the value of dissolution similarity testing in light of safe space? Is it still applicable? If so, in which circumstances?</a:t>
            </a:r>
          </a:p>
        </p:txBody>
      </p:sp>
      <p:grpSp>
        <p:nvGrpSpPr>
          <p:cNvPr id="95" name="Group 94">
            <a:extLst>
              <a:ext uri="{FF2B5EF4-FFF2-40B4-BE49-F238E27FC236}">
                <a16:creationId xmlns:a16="http://schemas.microsoft.com/office/drawing/2014/main" id="{9AE00223-BEFC-4252-9E7B-5959155780F4}"/>
              </a:ext>
            </a:extLst>
          </p:cNvPr>
          <p:cNvGrpSpPr/>
          <p:nvPr/>
        </p:nvGrpSpPr>
        <p:grpSpPr>
          <a:xfrm>
            <a:off x="124209" y="4516453"/>
            <a:ext cx="3279400" cy="2156308"/>
            <a:chOff x="72609" y="4680239"/>
            <a:chExt cx="3279400" cy="2156308"/>
          </a:xfrm>
        </p:grpSpPr>
        <p:grpSp>
          <p:nvGrpSpPr>
            <p:cNvPr id="31" name="Group 30">
              <a:extLst>
                <a:ext uri="{FF2B5EF4-FFF2-40B4-BE49-F238E27FC236}">
                  <a16:creationId xmlns:a16="http://schemas.microsoft.com/office/drawing/2014/main" id="{800A0174-EB81-4842-86C1-C03AEFC7B4DA}"/>
                </a:ext>
              </a:extLst>
            </p:cNvPr>
            <p:cNvGrpSpPr/>
            <p:nvPr/>
          </p:nvGrpSpPr>
          <p:grpSpPr>
            <a:xfrm>
              <a:off x="72609" y="4680239"/>
              <a:ext cx="3086891" cy="2156308"/>
              <a:chOff x="72609" y="4680239"/>
              <a:chExt cx="3086891" cy="2156308"/>
            </a:xfrm>
          </p:grpSpPr>
          <p:sp>
            <p:nvSpPr>
              <p:cNvPr id="32" name="AutoShape 3">
                <a:extLst>
                  <a:ext uri="{FF2B5EF4-FFF2-40B4-BE49-F238E27FC236}">
                    <a16:creationId xmlns:a16="http://schemas.microsoft.com/office/drawing/2014/main" id="{D884DBC8-397B-4841-9391-BD4092BECACB}"/>
                  </a:ext>
                </a:extLst>
              </p:cNvPr>
              <p:cNvSpPr>
                <a:spLocks noChangeAspect="1" noChangeArrowheads="1" noTextEdit="1"/>
              </p:cNvSpPr>
              <p:nvPr/>
            </p:nvSpPr>
            <p:spPr bwMode="auto">
              <a:xfrm>
                <a:off x="90524" y="4927777"/>
                <a:ext cx="3068976" cy="1908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600" dirty="0"/>
              </a:p>
            </p:txBody>
          </p:sp>
          <p:sp>
            <p:nvSpPr>
              <p:cNvPr id="33" name="Rectangle 32">
                <a:extLst>
                  <a:ext uri="{FF2B5EF4-FFF2-40B4-BE49-F238E27FC236}">
                    <a16:creationId xmlns:a16="http://schemas.microsoft.com/office/drawing/2014/main" id="{28E07990-66B2-455D-A286-56522D3FA77A}"/>
                  </a:ext>
                </a:extLst>
              </p:cNvPr>
              <p:cNvSpPr>
                <a:spLocks noChangeArrowheads="1"/>
              </p:cNvSpPr>
              <p:nvPr/>
            </p:nvSpPr>
            <p:spPr bwMode="auto">
              <a:xfrm>
                <a:off x="405990" y="6567770"/>
                <a:ext cx="2437101" cy="759"/>
              </a:xfrm>
              <a:prstGeom prst="rect">
                <a:avLst/>
              </a:prstGeom>
              <a:solidFill>
                <a:srgbClr val="000000"/>
              </a:solidFill>
              <a:ln w="31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34" name="Line 6">
                <a:extLst>
                  <a:ext uri="{FF2B5EF4-FFF2-40B4-BE49-F238E27FC236}">
                    <a16:creationId xmlns:a16="http://schemas.microsoft.com/office/drawing/2014/main" id="{D522A146-54A0-44CC-9806-F1BE260748B2}"/>
                  </a:ext>
                </a:extLst>
              </p:cNvPr>
              <p:cNvSpPr>
                <a:spLocks noChangeShapeType="1"/>
              </p:cNvSpPr>
              <p:nvPr/>
            </p:nvSpPr>
            <p:spPr bwMode="auto">
              <a:xfrm flipV="1">
                <a:off x="607513" y="6567770"/>
                <a:ext cx="0" cy="22778"/>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35" name="Line 7">
                <a:extLst>
                  <a:ext uri="{FF2B5EF4-FFF2-40B4-BE49-F238E27FC236}">
                    <a16:creationId xmlns:a16="http://schemas.microsoft.com/office/drawing/2014/main" id="{CF47AF7C-B775-49DA-8B75-FCF7E69D51F3}"/>
                  </a:ext>
                </a:extLst>
              </p:cNvPr>
              <p:cNvSpPr>
                <a:spLocks noChangeShapeType="1"/>
              </p:cNvSpPr>
              <p:nvPr/>
            </p:nvSpPr>
            <p:spPr bwMode="auto">
              <a:xfrm flipV="1">
                <a:off x="1116027" y="6567770"/>
                <a:ext cx="0" cy="22778"/>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36" name="Line 8">
                <a:extLst>
                  <a:ext uri="{FF2B5EF4-FFF2-40B4-BE49-F238E27FC236}">
                    <a16:creationId xmlns:a16="http://schemas.microsoft.com/office/drawing/2014/main" id="{C308AE1F-20B0-4742-A196-96696CFA196A}"/>
                  </a:ext>
                </a:extLst>
              </p:cNvPr>
              <p:cNvSpPr>
                <a:spLocks noChangeShapeType="1"/>
              </p:cNvSpPr>
              <p:nvPr/>
            </p:nvSpPr>
            <p:spPr bwMode="auto">
              <a:xfrm flipV="1">
                <a:off x="1624541" y="6567770"/>
                <a:ext cx="0" cy="22778"/>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37" name="Line 9">
                <a:extLst>
                  <a:ext uri="{FF2B5EF4-FFF2-40B4-BE49-F238E27FC236}">
                    <a16:creationId xmlns:a16="http://schemas.microsoft.com/office/drawing/2014/main" id="{00604710-E7F4-416E-83B4-925FBC2948D7}"/>
                  </a:ext>
                </a:extLst>
              </p:cNvPr>
              <p:cNvSpPr>
                <a:spLocks noChangeShapeType="1"/>
              </p:cNvSpPr>
              <p:nvPr/>
            </p:nvSpPr>
            <p:spPr bwMode="auto">
              <a:xfrm flipV="1">
                <a:off x="2132113" y="6567770"/>
                <a:ext cx="0" cy="22778"/>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38" name="Line 10">
                <a:extLst>
                  <a:ext uri="{FF2B5EF4-FFF2-40B4-BE49-F238E27FC236}">
                    <a16:creationId xmlns:a16="http://schemas.microsoft.com/office/drawing/2014/main" id="{E5EA4C91-290F-4BC6-A122-0E4F0BA52F73}"/>
                  </a:ext>
                </a:extLst>
              </p:cNvPr>
              <p:cNvSpPr>
                <a:spLocks noChangeShapeType="1"/>
              </p:cNvSpPr>
              <p:nvPr/>
            </p:nvSpPr>
            <p:spPr bwMode="auto">
              <a:xfrm flipV="1">
                <a:off x="2640627" y="6567770"/>
                <a:ext cx="0" cy="22778"/>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39" name="Line 11">
                <a:extLst>
                  <a:ext uri="{FF2B5EF4-FFF2-40B4-BE49-F238E27FC236}">
                    <a16:creationId xmlns:a16="http://schemas.microsoft.com/office/drawing/2014/main" id="{2765E1D0-994F-47E0-9878-322B2BD553C8}"/>
                  </a:ext>
                </a:extLst>
              </p:cNvPr>
              <p:cNvSpPr>
                <a:spLocks noChangeShapeType="1"/>
              </p:cNvSpPr>
              <p:nvPr/>
            </p:nvSpPr>
            <p:spPr bwMode="auto">
              <a:xfrm flipV="1">
                <a:off x="861770" y="6567770"/>
                <a:ext cx="0" cy="113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40" name="Line 12">
                <a:extLst>
                  <a:ext uri="{FF2B5EF4-FFF2-40B4-BE49-F238E27FC236}">
                    <a16:creationId xmlns:a16="http://schemas.microsoft.com/office/drawing/2014/main" id="{37850B8B-31C4-4B6A-A97C-CF1F3FF5E661}"/>
                  </a:ext>
                </a:extLst>
              </p:cNvPr>
              <p:cNvSpPr>
                <a:spLocks noChangeShapeType="1"/>
              </p:cNvSpPr>
              <p:nvPr/>
            </p:nvSpPr>
            <p:spPr bwMode="auto">
              <a:xfrm flipV="1">
                <a:off x="1370284" y="6567770"/>
                <a:ext cx="0" cy="113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41" name="Line 13">
                <a:extLst>
                  <a:ext uri="{FF2B5EF4-FFF2-40B4-BE49-F238E27FC236}">
                    <a16:creationId xmlns:a16="http://schemas.microsoft.com/office/drawing/2014/main" id="{CECBBFFE-1CFC-4326-A0AE-31AE7FCD44D1}"/>
                  </a:ext>
                </a:extLst>
              </p:cNvPr>
              <p:cNvSpPr>
                <a:spLocks noChangeShapeType="1"/>
              </p:cNvSpPr>
              <p:nvPr/>
            </p:nvSpPr>
            <p:spPr bwMode="auto">
              <a:xfrm flipV="1">
                <a:off x="1878798" y="6567770"/>
                <a:ext cx="0" cy="113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42" name="Line 14">
                <a:extLst>
                  <a:ext uri="{FF2B5EF4-FFF2-40B4-BE49-F238E27FC236}">
                    <a16:creationId xmlns:a16="http://schemas.microsoft.com/office/drawing/2014/main" id="{F19D4BD5-BAE2-444E-AA30-0549E66EE883}"/>
                  </a:ext>
                </a:extLst>
              </p:cNvPr>
              <p:cNvSpPr>
                <a:spLocks noChangeShapeType="1"/>
              </p:cNvSpPr>
              <p:nvPr/>
            </p:nvSpPr>
            <p:spPr bwMode="auto">
              <a:xfrm flipV="1">
                <a:off x="2386370" y="6567770"/>
                <a:ext cx="0" cy="11389"/>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43" name="Rectangle 42">
                <a:extLst>
                  <a:ext uri="{FF2B5EF4-FFF2-40B4-BE49-F238E27FC236}">
                    <a16:creationId xmlns:a16="http://schemas.microsoft.com/office/drawing/2014/main" id="{9BA6B0A3-4D9E-414C-A142-C4DD6995A857}"/>
                  </a:ext>
                </a:extLst>
              </p:cNvPr>
              <p:cNvSpPr>
                <a:spLocks noChangeArrowheads="1"/>
              </p:cNvSpPr>
              <p:nvPr/>
            </p:nvSpPr>
            <p:spPr bwMode="auto">
              <a:xfrm>
                <a:off x="405990" y="5150239"/>
                <a:ext cx="2437101" cy="759"/>
              </a:xfrm>
              <a:prstGeom prst="rect">
                <a:avLst/>
              </a:prstGeom>
              <a:solidFill>
                <a:srgbClr val="000000"/>
              </a:solidFill>
              <a:ln w="31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44" name="Rectangle 43">
                <a:extLst>
                  <a:ext uri="{FF2B5EF4-FFF2-40B4-BE49-F238E27FC236}">
                    <a16:creationId xmlns:a16="http://schemas.microsoft.com/office/drawing/2014/main" id="{65690056-5E4B-4836-BA6A-BCEE7457BF25}"/>
                  </a:ext>
                </a:extLst>
              </p:cNvPr>
              <p:cNvSpPr>
                <a:spLocks noChangeArrowheads="1"/>
              </p:cNvSpPr>
              <p:nvPr/>
            </p:nvSpPr>
            <p:spPr bwMode="auto">
              <a:xfrm>
                <a:off x="584912" y="6621678"/>
                <a:ext cx="4328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45" name="Rectangle 44">
                <a:extLst>
                  <a:ext uri="{FF2B5EF4-FFF2-40B4-BE49-F238E27FC236}">
                    <a16:creationId xmlns:a16="http://schemas.microsoft.com/office/drawing/2014/main" id="{B2B4EF9C-DE3B-465B-A987-5C3706E1DD1D}"/>
                  </a:ext>
                </a:extLst>
              </p:cNvPr>
              <p:cNvSpPr>
                <a:spLocks noChangeArrowheads="1"/>
              </p:cNvSpPr>
              <p:nvPr/>
            </p:nvSpPr>
            <p:spPr bwMode="auto">
              <a:xfrm>
                <a:off x="1093426" y="6621678"/>
                <a:ext cx="4328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5</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46" name="Rectangle 45">
                <a:extLst>
                  <a:ext uri="{FF2B5EF4-FFF2-40B4-BE49-F238E27FC236}">
                    <a16:creationId xmlns:a16="http://schemas.microsoft.com/office/drawing/2014/main" id="{EEB3909C-DC49-42CC-ACC8-799BFE7F90FF}"/>
                  </a:ext>
                </a:extLst>
              </p:cNvPr>
              <p:cNvSpPr>
                <a:spLocks noChangeArrowheads="1"/>
              </p:cNvSpPr>
              <p:nvPr/>
            </p:nvSpPr>
            <p:spPr bwMode="auto">
              <a:xfrm>
                <a:off x="1578398" y="6621678"/>
                <a:ext cx="8656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10</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47" name="Rectangle 46">
                <a:extLst>
                  <a:ext uri="{FF2B5EF4-FFF2-40B4-BE49-F238E27FC236}">
                    <a16:creationId xmlns:a16="http://schemas.microsoft.com/office/drawing/2014/main" id="{6AA0B728-50EC-4ED5-A0A9-AE8BABD449EE}"/>
                  </a:ext>
                </a:extLst>
              </p:cNvPr>
              <p:cNvSpPr>
                <a:spLocks noChangeArrowheads="1"/>
              </p:cNvSpPr>
              <p:nvPr/>
            </p:nvSpPr>
            <p:spPr bwMode="auto">
              <a:xfrm>
                <a:off x="2085970" y="6621678"/>
                <a:ext cx="8656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15</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48" name="Rectangle 47">
                <a:extLst>
                  <a:ext uri="{FF2B5EF4-FFF2-40B4-BE49-F238E27FC236}">
                    <a16:creationId xmlns:a16="http://schemas.microsoft.com/office/drawing/2014/main" id="{8FF435C1-66D1-4ADE-975F-13690C524DAE}"/>
                  </a:ext>
                </a:extLst>
              </p:cNvPr>
              <p:cNvSpPr>
                <a:spLocks noChangeArrowheads="1"/>
              </p:cNvSpPr>
              <p:nvPr/>
            </p:nvSpPr>
            <p:spPr bwMode="auto">
              <a:xfrm>
                <a:off x="2594484" y="6621678"/>
                <a:ext cx="8656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20</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49" name="Rectangle 48">
                <a:extLst>
                  <a:ext uri="{FF2B5EF4-FFF2-40B4-BE49-F238E27FC236}">
                    <a16:creationId xmlns:a16="http://schemas.microsoft.com/office/drawing/2014/main" id="{50DD7EE3-34BD-4C55-8CAD-8431A788AF9F}"/>
                  </a:ext>
                </a:extLst>
              </p:cNvPr>
              <p:cNvSpPr>
                <a:spLocks noChangeArrowheads="1"/>
              </p:cNvSpPr>
              <p:nvPr/>
            </p:nvSpPr>
            <p:spPr bwMode="auto">
              <a:xfrm>
                <a:off x="1406068" y="6695325"/>
                <a:ext cx="35105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Time (hrs)</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50" name="Rectangle 49">
                <a:extLst>
                  <a:ext uri="{FF2B5EF4-FFF2-40B4-BE49-F238E27FC236}">
                    <a16:creationId xmlns:a16="http://schemas.microsoft.com/office/drawing/2014/main" id="{56924FD9-13BC-49EF-B026-B21821284ABD}"/>
                  </a:ext>
                </a:extLst>
              </p:cNvPr>
              <p:cNvSpPr>
                <a:spLocks noChangeArrowheads="1"/>
              </p:cNvSpPr>
              <p:nvPr/>
            </p:nvSpPr>
            <p:spPr bwMode="auto">
              <a:xfrm>
                <a:off x="404108" y="5150998"/>
                <a:ext cx="942" cy="1416772"/>
              </a:xfrm>
              <a:prstGeom prst="rect">
                <a:avLst/>
              </a:prstGeom>
              <a:solidFill>
                <a:srgbClr val="000000"/>
              </a:solidFill>
              <a:ln w="31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51" name="Line 23">
                <a:extLst>
                  <a:ext uri="{FF2B5EF4-FFF2-40B4-BE49-F238E27FC236}">
                    <a16:creationId xmlns:a16="http://schemas.microsoft.com/office/drawing/2014/main" id="{8063AC1E-6582-4645-A152-5A9D0F237458}"/>
                  </a:ext>
                </a:extLst>
              </p:cNvPr>
              <p:cNvSpPr>
                <a:spLocks noChangeShapeType="1"/>
              </p:cNvSpPr>
              <p:nvPr/>
            </p:nvSpPr>
            <p:spPr bwMode="auto">
              <a:xfrm>
                <a:off x="375856" y="6454641"/>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2" name="Line 24">
                <a:extLst>
                  <a:ext uri="{FF2B5EF4-FFF2-40B4-BE49-F238E27FC236}">
                    <a16:creationId xmlns:a16="http://schemas.microsoft.com/office/drawing/2014/main" id="{0755F2D3-D170-4DF3-BE89-F3F86D986621}"/>
                  </a:ext>
                </a:extLst>
              </p:cNvPr>
              <p:cNvSpPr>
                <a:spLocks noChangeShapeType="1"/>
              </p:cNvSpPr>
              <p:nvPr/>
            </p:nvSpPr>
            <p:spPr bwMode="auto">
              <a:xfrm>
                <a:off x="375856" y="6216235"/>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3" name="Line 25">
                <a:extLst>
                  <a:ext uri="{FF2B5EF4-FFF2-40B4-BE49-F238E27FC236}">
                    <a16:creationId xmlns:a16="http://schemas.microsoft.com/office/drawing/2014/main" id="{4494E983-0C23-4C33-BFA0-8BBB9821599B}"/>
                  </a:ext>
                </a:extLst>
              </p:cNvPr>
              <p:cNvSpPr>
                <a:spLocks noChangeShapeType="1"/>
              </p:cNvSpPr>
              <p:nvPr/>
            </p:nvSpPr>
            <p:spPr bwMode="auto">
              <a:xfrm>
                <a:off x="375856" y="5978587"/>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4" name="Line 26">
                <a:extLst>
                  <a:ext uri="{FF2B5EF4-FFF2-40B4-BE49-F238E27FC236}">
                    <a16:creationId xmlns:a16="http://schemas.microsoft.com/office/drawing/2014/main" id="{B076307C-8BF6-4AD7-9D98-A34496BFF20A}"/>
                  </a:ext>
                </a:extLst>
              </p:cNvPr>
              <p:cNvSpPr>
                <a:spLocks noChangeShapeType="1"/>
              </p:cNvSpPr>
              <p:nvPr/>
            </p:nvSpPr>
            <p:spPr bwMode="auto">
              <a:xfrm>
                <a:off x="375856" y="5740181"/>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5" name="Line 27">
                <a:extLst>
                  <a:ext uri="{FF2B5EF4-FFF2-40B4-BE49-F238E27FC236}">
                    <a16:creationId xmlns:a16="http://schemas.microsoft.com/office/drawing/2014/main" id="{619337FB-55C4-40C5-91F4-2C48A5D6CB4A}"/>
                  </a:ext>
                </a:extLst>
              </p:cNvPr>
              <p:cNvSpPr>
                <a:spLocks noChangeShapeType="1"/>
              </p:cNvSpPr>
              <p:nvPr/>
            </p:nvSpPr>
            <p:spPr bwMode="auto">
              <a:xfrm>
                <a:off x="375856" y="5501775"/>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6" name="Line 28">
                <a:extLst>
                  <a:ext uri="{FF2B5EF4-FFF2-40B4-BE49-F238E27FC236}">
                    <a16:creationId xmlns:a16="http://schemas.microsoft.com/office/drawing/2014/main" id="{54F61E32-A984-4670-9A51-C22789F9CEC8}"/>
                  </a:ext>
                </a:extLst>
              </p:cNvPr>
              <p:cNvSpPr>
                <a:spLocks noChangeShapeType="1"/>
              </p:cNvSpPr>
              <p:nvPr/>
            </p:nvSpPr>
            <p:spPr bwMode="auto">
              <a:xfrm>
                <a:off x="375856" y="5264127"/>
                <a:ext cx="29192" cy="0"/>
              </a:xfrm>
              <a:prstGeom prst="line">
                <a:avLst/>
              </a:prstGeom>
              <a:noFill/>
              <a:ln w="3175">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7" name="Line 29">
                <a:extLst>
                  <a:ext uri="{FF2B5EF4-FFF2-40B4-BE49-F238E27FC236}">
                    <a16:creationId xmlns:a16="http://schemas.microsoft.com/office/drawing/2014/main" id="{3426EBAB-0C4A-463F-8559-9CA5DF8C800C}"/>
                  </a:ext>
                </a:extLst>
              </p:cNvPr>
              <p:cNvSpPr>
                <a:spLocks noChangeShapeType="1"/>
              </p:cNvSpPr>
              <p:nvPr/>
            </p:nvSpPr>
            <p:spPr bwMode="auto">
              <a:xfrm>
                <a:off x="389982" y="6335438"/>
                <a:ext cx="1506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8" name="Line 30">
                <a:extLst>
                  <a:ext uri="{FF2B5EF4-FFF2-40B4-BE49-F238E27FC236}">
                    <a16:creationId xmlns:a16="http://schemas.microsoft.com/office/drawing/2014/main" id="{B37C04B7-EADD-40FB-9F81-EFCFFED4C660}"/>
                  </a:ext>
                </a:extLst>
              </p:cNvPr>
              <p:cNvSpPr>
                <a:spLocks noChangeShapeType="1"/>
              </p:cNvSpPr>
              <p:nvPr/>
            </p:nvSpPr>
            <p:spPr bwMode="auto">
              <a:xfrm>
                <a:off x="389982" y="6097791"/>
                <a:ext cx="1506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59" name="Line 31">
                <a:extLst>
                  <a:ext uri="{FF2B5EF4-FFF2-40B4-BE49-F238E27FC236}">
                    <a16:creationId xmlns:a16="http://schemas.microsoft.com/office/drawing/2014/main" id="{9759A0C3-9AE6-49C6-BA44-AAA9BF541CA5}"/>
                  </a:ext>
                </a:extLst>
              </p:cNvPr>
              <p:cNvSpPr>
                <a:spLocks noChangeShapeType="1"/>
              </p:cNvSpPr>
              <p:nvPr/>
            </p:nvSpPr>
            <p:spPr bwMode="auto">
              <a:xfrm>
                <a:off x="389982" y="5859384"/>
                <a:ext cx="1506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60" name="Line 32">
                <a:extLst>
                  <a:ext uri="{FF2B5EF4-FFF2-40B4-BE49-F238E27FC236}">
                    <a16:creationId xmlns:a16="http://schemas.microsoft.com/office/drawing/2014/main" id="{12BEB734-AB17-4404-9B6A-11FAF325BACD}"/>
                  </a:ext>
                </a:extLst>
              </p:cNvPr>
              <p:cNvSpPr>
                <a:spLocks noChangeShapeType="1"/>
              </p:cNvSpPr>
              <p:nvPr/>
            </p:nvSpPr>
            <p:spPr bwMode="auto">
              <a:xfrm>
                <a:off x="389982" y="5620978"/>
                <a:ext cx="1506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61" name="Line 33">
                <a:extLst>
                  <a:ext uri="{FF2B5EF4-FFF2-40B4-BE49-F238E27FC236}">
                    <a16:creationId xmlns:a16="http://schemas.microsoft.com/office/drawing/2014/main" id="{31744E6D-C247-427D-ABDF-7EFBA8481AC4}"/>
                  </a:ext>
                </a:extLst>
              </p:cNvPr>
              <p:cNvSpPr>
                <a:spLocks noChangeShapeType="1"/>
              </p:cNvSpPr>
              <p:nvPr/>
            </p:nvSpPr>
            <p:spPr bwMode="auto">
              <a:xfrm>
                <a:off x="389982" y="5383331"/>
                <a:ext cx="15067"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62" name="Rectangle 61">
                <a:extLst>
                  <a:ext uri="{FF2B5EF4-FFF2-40B4-BE49-F238E27FC236}">
                    <a16:creationId xmlns:a16="http://schemas.microsoft.com/office/drawing/2014/main" id="{FC2420FE-0200-42BA-9305-D52FF9BBF232}"/>
                  </a:ext>
                </a:extLst>
              </p:cNvPr>
              <p:cNvSpPr>
                <a:spLocks noChangeArrowheads="1"/>
              </p:cNvSpPr>
              <p:nvPr/>
            </p:nvSpPr>
            <p:spPr bwMode="auto">
              <a:xfrm>
                <a:off x="2844033" y="5151757"/>
                <a:ext cx="942" cy="1415254"/>
              </a:xfrm>
              <a:prstGeom prst="rect">
                <a:avLst/>
              </a:prstGeom>
              <a:solidFill>
                <a:srgbClr val="000000"/>
              </a:solidFill>
              <a:ln w="31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63" name="Rectangle 62">
                <a:extLst>
                  <a:ext uri="{FF2B5EF4-FFF2-40B4-BE49-F238E27FC236}">
                    <a16:creationId xmlns:a16="http://schemas.microsoft.com/office/drawing/2014/main" id="{EDEF3483-8E8E-4CD5-BEDA-D38FD4E2DDD7}"/>
                  </a:ext>
                </a:extLst>
              </p:cNvPr>
              <p:cNvSpPr>
                <a:spLocks noChangeArrowheads="1"/>
              </p:cNvSpPr>
              <p:nvPr/>
            </p:nvSpPr>
            <p:spPr bwMode="auto">
              <a:xfrm>
                <a:off x="232719" y="6430345"/>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0.0</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4" name="Rectangle 63">
                <a:extLst>
                  <a:ext uri="{FF2B5EF4-FFF2-40B4-BE49-F238E27FC236}">
                    <a16:creationId xmlns:a16="http://schemas.microsoft.com/office/drawing/2014/main" id="{82AF3C29-4CE3-4E39-BB0A-04BFEE6F6433}"/>
                  </a:ext>
                </a:extLst>
              </p:cNvPr>
              <p:cNvSpPr>
                <a:spLocks noChangeArrowheads="1"/>
              </p:cNvSpPr>
              <p:nvPr/>
            </p:nvSpPr>
            <p:spPr bwMode="auto">
              <a:xfrm>
                <a:off x="232719" y="6191939"/>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0.2</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5" name="Rectangle 64">
                <a:extLst>
                  <a:ext uri="{FF2B5EF4-FFF2-40B4-BE49-F238E27FC236}">
                    <a16:creationId xmlns:a16="http://schemas.microsoft.com/office/drawing/2014/main" id="{49AD616C-F505-4D5A-9D5F-CE3FD379DC31}"/>
                  </a:ext>
                </a:extLst>
              </p:cNvPr>
              <p:cNvSpPr>
                <a:spLocks noChangeArrowheads="1"/>
              </p:cNvSpPr>
              <p:nvPr/>
            </p:nvSpPr>
            <p:spPr bwMode="auto">
              <a:xfrm>
                <a:off x="232719" y="5954291"/>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0.4</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6" name="Rectangle 65">
                <a:extLst>
                  <a:ext uri="{FF2B5EF4-FFF2-40B4-BE49-F238E27FC236}">
                    <a16:creationId xmlns:a16="http://schemas.microsoft.com/office/drawing/2014/main" id="{0533ADFD-AE90-4379-9C25-4B8CB52257BA}"/>
                  </a:ext>
                </a:extLst>
              </p:cNvPr>
              <p:cNvSpPr>
                <a:spLocks noChangeArrowheads="1"/>
              </p:cNvSpPr>
              <p:nvPr/>
            </p:nvSpPr>
            <p:spPr bwMode="auto">
              <a:xfrm>
                <a:off x="232719" y="5715885"/>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0.6</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7" name="Rectangle 66">
                <a:extLst>
                  <a:ext uri="{FF2B5EF4-FFF2-40B4-BE49-F238E27FC236}">
                    <a16:creationId xmlns:a16="http://schemas.microsoft.com/office/drawing/2014/main" id="{5D9115D0-970F-4BB9-9A0B-596C606DDF48}"/>
                  </a:ext>
                </a:extLst>
              </p:cNvPr>
              <p:cNvSpPr>
                <a:spLocks noChangeArrowheads="1"/>
              </p:cNvSpPr>
              <p:nvPr/>
            </p:nvSpPr>
            <p:spPr bwMode="auto">
              <a:xfrm>
                <a:off x="232719" y="5477479"/>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0.8</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8" name="Rectangle 67">
                <a:extLst>
                  <a:ext uri="{FF2B5EF4-FFF2-40B4-BE49-F238E27FC236}">
                    <a16:creationId xmlns:a16="http://schemas.microsoft.com/office/drawing/2014/main" id="{E753A326-D611-416B-A4B9-312B6FB84C93}"/>
                  </a:ext>
                </a:extLst>
              </p:cNvPr>
              <p:cNvSpPr>
                <a:spLocks noChangeArrowheads="1"/>
              </p:cNvSpPr>
              <p:nvPr/>
            </p:nvSpPr>
            <p:spPr bwMode="auto">
              <a:xfrm>
                <a:off x="232719" y="5239831"/>
                <a:ext cx="10740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1.0</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69" name="Rectangle 68">
                <a:extLst>
                  <a:ext uri="{FF2B5EF4-FFF2-40B4-BE49-F238E27FC236}">
                    <a16:creationId xmlns:a16="http://schemas.microsoft.com/office/drawing/2014/main" id="{486D1D19-A181-4A89-9A47-D1198085271A}"/>
                  </a:ext>
                </a:extLst>
              </p:cNvPr>
              <p:cNvSpPr>
                <a:spLocks noChangeArrowheads="1"/>
              </p:cNvSpPr>
              <p:nvPr/>
            </p:nvSpPr>
            <p:spPr bwMode="auto">
              <a:xfrm rot="16200000">
                <a:off x="-225069" y="5816255"/>
                <a:ext cx="687689"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1" i="0" u="none" strike="noStrike" cap="none" normalizeH="0" baseline="0" dirty="0">
                    <a:ln>
                      <a:noFill/>
                    </a:ln>
                    <a:solidFill>
                      <a:srgbClr val="000000"/>
                    </a:solidFill>
                    <a:effectLst/>
                    <a:latin typeface="Arial" pitchFamily="34" charset="0"/>
                    <a:cs typeface="Arial" pitchFamily="34" charset="0"/>
                  </a:rPr>
                  <a:t>Fraction Dissolved</a:t>
                </a:r>
                <a:endParaRPr kumimoji="0" lang="en-US" altLang="en-US" sz="600" b="1" i="0" u="none" strike="noStrike" cap="none" normalizeH="0" baseline="0" dirty="0">
                  <a:ln>
                    <a:noFill/>
                  </a:ln>
                  <a:solidFill>
                    <a:schemeClr val="tx1"/>
                  </a:solidFill>
                  <a:effectLst/>
                  <a:latin typeface="Arial" pitchFamily="34" charset="0"/>
                  <a:cs typeface="Arial" pitchFamily="34" charset="0"/>
                </a:endParaRPr>
              </a:p>
            </p:txBody>
          </p:sp>
          <p:sp>
            <p:nvSpPr>
              <p:cNvPr id="70" name="Oval 69">
                <a:extLst>
                  <a:ext uri="{FF2B5EF4-FFF2-40B4-BE49-F238E27FC236}">
                    <a16:creationId xmlns:a16="http://schemas.microsoft.com/office/drawing/2014/main" id="{A5C16F40-D04E-4088-810A-F4B493B17BB7}"/>
                  </a:ext>
                </a:extLst>
              </p:cNvPr>
              <p:cNvSpPr>
                <a:spLocks noChangeArrowheads="1"/>
              </p:cNvSpPr>
              <p:nvPr/>
            </p:nvSpPr>
            <p:spPr bwMode="auto">
              <a:xfrm>
                <a:off x="596213" y="6445530"/>
                <a:ext cx="23542" cy="18222"/>
              </a:xfrm>
              <a:prstGeom prst="ellipse">
                <a:avLst/>
              </a:prstGeom>
              <a:noFill/>
              <a:ln w="3175">
                <a:solidFill>
                  <a:srgbClr val="00408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1" name="Freeform 46">
                <a:extLst>
                  <a:ext uri="{FF2B5EF4-FFF2-40B4-BE49-F238E27FC236}">
                    <a16:creationId xmlns:a16="http://schemas.microsoft.com/office/drawing/2014/main" id="{CC3659A8-2AE2-4F36-BB55-3EFC45B1127B}"/>
                  </a:ext>
                </a:extLst>
              </p:cNvPr>
              <p:cNvSpPr>
                <a:spLocks/>
              </p:cNvSpPr>
              <p:nvPr/>
            </p:nvSpPr>
            <p:spPr bwMode="auto">
              <a:xfrm>
                <a:off x="573619" y="5279584"/>
                <a:ext cx="2033114" cy="1131292"/>
              </a:xfrm>
              <a:custGeom>
                <a:avLst/>
                <a:gdLst>
                  <a:gd name="T0" fmla="*/ 65 w 4318"/>
                  <a:gd name="T1" fmla="*/ 2972 h 2980"/>
                  <a:gd name="T2" fmla="*/ 152 w 4318"/>
                  <a:gd name="T3" fmla="*/ 2926 h 2980"/>
                  <a:gd name="T4" fmla="*/ 238 w 4318"/>
                  <a:gd name="T5" fmla="*/ 2833 h 2980"/>
                  <a:gd name="T6" fmla="*/ 325 w 4318"/>
                  <a:gd name="T7" fmla="*/ 2694 h 2980"/>
                  <a:gd name="T8" fmla="*/ 413 w 4318"/>
                  <a:gd name="T9" fmla="*/ 2520 h 2980"/>
                  <a:gd name="T10" fmla="*/ 499 w 4318"/>
                  <a:gd name="T11" fmla="*/ 2320 h 2980"/>
                  <a:gd name="T12" fmla="*/ 586 w 4318"/>
                  <a:gd name="T13" fmla="*/ 2109 h 2980"/>
                  <a:gd name="T14" fmla="*/ 672 w 4318"/>
                  <a:gd name="T15" fmla="*/ 1899 h 2980"/>
                  <a:gd name="T16" fmla="*/ 760 w 4318"/>
                  <a:gd name="T17" fmla="*/ 1698 h 2980"/>
                  <a:gd name="T18" fmla="*/ 846 w 4318"/>
                  <a:gd name="T19" fmla="*/ 1510 h 2980"/>
                  <a:gd name="T20" fmla="*/ 933 w 4318"/>
                  <a:gd name="T21" fmla="*/ 1339 h 2980"/>
                  <a:gd name="T22" fmla="*/ 1019 w 4318"/>
                  <a:gd name="T23" fmla="*/ 1185 h 2980"/>
                  <a:gd name="T24" fmla="*/ 1106 w 4318"/>
                  <a:gd name="T25" fmla="*/ 1049 h 2980"/>
                  <a:gd name="T26" fmla="*/ 1194 w 4318"/>
                  <a:gd name="T27" fmla="*/ 929 h 2980"/>
                  <a:gd name="T28" fmla="*/ 1280 w 4318"/>
                  <a:gd name="T29" fmla="*/ 823 h 2980"/>
                  <a:gd name="T30" fmla="*/ 1367 w 4318"/>
                  <a:gd name="T31" fmla="*/ 730 h 2980"/>
                  <a:gd name="T32" fmla="*/ 1453 w 4318"/>
                  <a:gd name="T33" fmla="*/ 649 h 2980"/>
                  <a:gd name="T34" fmla="*/ 1540 w 4318"/>
                  <a:gd name="T35" fmla="*/ 578 h 2980"/>
                  <a:gd name="T36" fmla="*/ 1627 w 4318"/>
                  <a:gd name="T37" fmla="*/ 516 h 2980"/>
                  <a:gd name="T38" fmla="*/ 1714 w 4318"/>
                  <a:gd name="T39" fmla="*/ 460 h 2980"/>
                  <a:gd name="T40" fmla="*/ 1801 w 4318"/>
                  <a:gd name="T41" fmla="*/ 413 h 2980"/>
                  <a:gd name="T42" fmla="*/ 1887 w 4318"/>
                  <a:gd name="T43" fmla="*/ 369 h 2980"/>
                  <a:gd name="T44" fmla="*/ 1975 w 4318"/>
                  <a:gd name="T45" fmla="*/ 332 h 2980"/>
                  <a:gd name="T46" fmla="*/ 2061 w 4318"/>
                  <a:gd name="T47" fmla="*/ 297 h 2980"/>
                  <a:gd name="T48" fmla="*/ 2148 w 4318"/>
                  <a:gd name="T49" fmla="*/ 268 h 2980"/>
                  <a:gd name="T50" fmla="*/ 2234 w 4318"/>
                  <a:gd name="T51" fmla="*/ 240 h 2980"/>
                  <a:gd name="T52" fmla="*/ 2321 w 4318"/>
                  <a:gd name="T53" fmla="*/ 217 h 2980"/>
                  <a:gd name="T54" fmla="*/ 2408 w 4318"/>
                  <a:gd name="T55" fmla="*/ 195 h 2980"/>
                  <a:gd name="T56" fmla="*/ 2495 w 4318"/>
                  <a:gd name="T57" fmla="*/ 176 h 2980"/>
                  <a:gd name="T58" fmla="*/ 2582 w 4318"/>
                  <a:gd name="T59" fmla="*/ 158 h 2980"/>
                  <a:gd name="T60" fmla="*/ 2668 w 4318"/>
                  <a:gd name="T61" fmla="*/ 143 h 2980"/>
                  <a:gd name="T62" fmla="*/ 2756 w 4318"/>
                  <a:gd name="T63" fmla="*/ 128 h 2980"/>
                  <a:gd name="T64" fmla="*/ 2842 w 4318"/>
                  <a:gd name="T65" fmla="*/ 115 h 2980"/>
                  <a:gd name="T66" fmla="*/ 2929 w 4318"/>
                  <a:gd name="T67" fmla="*/ 103 h 2980"/>
                  <a:gd name="T68" fmla="*/ 3015 w 4318"/>
                  <a:gd name="T69" fmla="*/ 92 h 2980"/>
                  <a:gd name="T70" fmla="*/ 3102 w 4318"/>
                  <a:gd name="T71" fmla="*/ 82 h 2980"/>
                  <a:gd name="T72" fmla="*/ 3189 w 4318"/>
                  <a:gd name="T73" fmla="*/ 72 h 2980"/>
                  <a:gd name="T74" fmla="*/ 3276 w 4318"/>
                  <a:gd name="T75" fmla="*/ 64 h 2980"/>
                  <a:gd name="T76" fmla="*/ 3363 w 4318"/>
                  <a:gd name="T77" fmla="*/ 57 h 2980"/>
                  <a:gd name="T78" fmla="*/ 3449 w 4318"/>
                  <a:gd name="T79" fmla="*/ 49 h 2980"/>
                  <a:gd name="T80" fmla="*/ 3537 w 4318"/>
                  <a:gd name="T81" fmla="*/ 42 h 2980"/>
                  <a:gd name="T82" fmla="*/ 3623 w 4318"/>
                  <a:gd name="T83" fmla="*/ 37 h 2980"/>
                  <a:gd name="T84" fmla="*/ 3710 w 4318"/>
                  <a:gd name="T85" fmla="*/ 30 h 2980"/>
                  <a:gd name="T86" fmla="*/ 3796 w 4318"/>
                  <a:gd name="T87" fmla="*/ 25 h 2980"/>
                  <a:gd name="T88" fmla="*/ 3883 w 4318"/>
                  <a:gd name="T89" fmla="*/ 21 h 2980"/>
                  <a:gd name="T90" fmla="*/ 3971 w 4318"/>
                  <a:gd name="T91" fmla="*/ 15 h 2980"/>
                  <a:gd name="T92" fmla="*/ 4057 w 4318"/>
                  <a:gd name="T93" fmla="*/ 12 h 2980"/>
                  <a:gd name="T94" fmla="*/ 4144 w 4318"/>
                  <a:gd name="T95" fmla="*/ 8 h 2980"/>
                  <a:gd name="T96" fmla="*/ 4230 w 4318"/>
                  <a:gd name="T97" fmla="*/ 4 h 2980"/>
                  <a:gd name="T98" fmla="*/ 4318 w 4318"/>
                  <a:gd name="T99" fmla="*/ 0 h 2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18" h="2980">
                    <a:moveTo>
                      <a:pt x="0" y="2980"/>
                    </a:moveTo>
                    <a:lnTo>
                      <a:pt x="22" y="2979"/>
                    </a:lnTo>
                    <a:lnTo>
                      <a:pt x="43" y="2977"/>
                    </a:lnTo>
                    <a:lnTo>
                      <a:pt x="65" y="2972"/>
                    </a:lnTo>
                    <a:lnTo>
                      <a:pt x="87" y="2964"/>
                    </a:lnTo>
                    <a:lnTo>
                      <a:pt x="108" y="2955"/>
                    </a:lnTo>
                    <a:lnTo>
                      <a:pt x="131" y="2942"/>
                    </a:lnTo>
                    <a:lnTo>
                      <a:pt x="152" y="2926"/>
                    </a:lnTo>
                    <a:lnTo>
                      <a:pt x="173" y="2907"/>
                    </a:lnTo>
                    <a:lnTo>
                      <a:pt x="196" y="2885"/>
                    </a:lnTo>
                    <a:lnTo>
                      <a:pt x="217" y="2861"/>
                    </a:lnTo>
                    <a:lnTo>
                      <a:pt x="238" y="2833"/>
                    </a:lnTo>
                    <a:lnTo>
                      <a:pt x="260" y="2803"/>
                    </a:lnTo>
                    <a:lnTo>
                      <a:pt x="282" y="2768"/>
                    </a:lnTo>
                    <a:lnTo>
                      <a:pt x="304" y="2733"/>
                    </a:lnTo>
                    <a:lnTo>
                      <a:pt x="325" y="2694"/>
                    </a:lnTo>
                    <a:lnTo>
                      <a:pt x="347" y="2653"/>
                    </a:lnTo>
                    <a:lnTo>
                      <a:pt x="369" y="2611"/>
                    </a:lnTo>
                    <a:lnTo>
                      <a:pt x="390" y="2566"/>
                    </a:lnTo>
                    <a:lnTo>
                      <a:pt x="413" y="2520"/>
                    </a:lnTo>
                    <a:lnTo>
                      <a:pt x="434" y="2471"/>
                    </a:lnTo>
                    <a:lnTo>
                      <a:pt x="455" y="2422"/>
                    </a:lnTo>
                    <a:lnTo>
                      <a:pt x="478" y="2371"/>
                    </a:lnTo>
                    <a:lnTo>
                      <a:pt x="499" y="2320"/>
                    </a:lnTo>
                    <a:lnTo>
                      <a:pt x="521" y="2268"/>
                    </a:lnTo>
                    <a:lnTo>
                      <a:pt x="542" y="2215"/>
                    </a:lnTo>
                    <a:lnTo>
                      <a:pt x="564" y="2162"/>
                    </a:lnTo>
                    <a:lnTo>
                      <a:pt x="586" y="2109"/>
                    </a:lnTo>
                    <a:lnTo>
                      <a:pt x="607" y="2056"/>
                    </a:lnTo>
                    <a:lnTo>
                      <a:pt x="628" y="2003"/>
                    </a:lnTo>
                    <a:lnTo>
                      <a:pt x="651" y="1952"/>
                    </a:lnTo>
                    <a:lnTo>
                      <a:pt x="672" y="1899"/>
                    </a:lnTo>
                    <a:lnTo>
                      <a:pt x="695" y="1849"/>
                    </a:lnTo>
                    <a:lnTo>
                      <a:pt x="716" y="1797"/>
                    </a:lnTo>
                    <a:lnTo>
                      <a:pt x="737" y="1747"/>
                    </a:lnTo>
                    <a:lnTo>
                      <a:pt x="760" y="1698"/>
                    </a:lnTo>
                    <a:lnTo>
                      <a:pt x="781" y="1649"/>
                    </a:lnTo>
                    <a:lnTo>
                      <a:pt x="803" y="1602"/>
                    </a:lnTo>
                    <a:lnTo>
                      <a:pt x="824" y="1555"/>
                    </a:lnTo>
                    <a:lnTo>
                      <a:pt x="846" y="1510"/>
                    </a:lnTo>
                    <a:lnTo>
                      <a:pt x="868" y="1466"/>
                    </a:lnTo>
                    <a:lnTo>
                      <a:pt x="889" y="1422"/>
                    </a:lnTo>
                    <a:lnTo>
                      <a:pt x="912" y="1380"/>
                    </a:lnTo>
                    <a:lnTo>
                      <a:pt x="933" y="1339"/>
                    </a:lnTo>
                    <a:lnTo>
                      <a:pt x="954" y="1298"/>
                    </a:lnTo>
                    <a:lnTo>
                      <a:pt x="977" y="1260"/>
                    </a:lnTo>
                    <a:lnTo>
                      <a:pt x="998" y="1221"/>
                    </a:lnTo>
                    <a:lnTo>
                      <a:pt x="1019" y="1185"/>
                    </a:lnTo>
                    <a:lnTo>
                      <a:pt x="1041" y="1150"/>
                    </a:lnTo>
                    <a:lnTo>
                      <a:pt x="1063" y="1115"/>
                    </a:lnTo>
                    <a:lnTo>
                      <a:pt x="1085" y="1081"/>
                    </a:lnTo>
                    <a:lnTo>
                      <a:pt x="1106" y="1049"/>
                    </a:lnTo>
                    <a:lnTo>
                      <a:pt x="1127" y="1017"/>
                    </a:lnTo>
                    <a:lnTo>
                      <a:pt x="1150" y="987"/>
                    </a:lnTo>
                    <a:lnTo>
                      <a:pt x="1171" y="956"/>
                    </a:lnTo>
                    <a:lnTo>
                      <a:pt x="1194" y="929"/>
                    </a:lnTo>
                    <a:lnTo>
                      <a:pt x="1215" y="901"/>
                    </a:lnTo>
                    <a:lnTo>
                      <a:pt x="1236" y="874"/>
                    </a:lnTo>
                    <a:lnTo>
                      <a:pt x="1259" y="848"/>
                    </a:lnTo>
                    <a:lnTo>
                      <a:pt x="1280" y="823"/>
                    </a:lnTo>
                    <a:lnTo>
                      <a:pt x="1302" y="799"/>
                    </a:lnTo>
                    <a:lnTo>
                      <a:pt x="1323" y="775"/>
                    </a:lnTo>
                    <a:lnTo>
                      <a:pt x="1345" y="753"/>
                    </a:lnTo>
                    <a:lnTo>
                      <a:pt x="1367" y="730"/>
                    </a:lnTo>
                    <a:lnTo>
                      <a:pt x="1388" y="709"/>
                    </a:lnTo>
                    <a:lnTo>
                      <a:pt x="1411" y="688"/>
                    </a:lnTo>
                    <a:lnTo>
                      <a:pt x="1432" y="668"/>
                    </a:lnTo>
                    <a:lnTo>
                      <a:pt x="1453" y="649"/>
                    </a:lnTo>
                    <a:lnTo>
                      <a:pt x="1476" y="631"/>
                    </a:lnTo>
                    <a:lnTo>
                      <a:pt x="1497" y="612"/>
                    </a:lnTo>
                    <a:lnTo>
                      <a:pt x="1518" y="595"/>
                    </a:lnTo>
                    <a:lnTo>
                      <a:pt x="1540" y="578"/>
                    </a:lnTo>
                    <a:lnTo>
                      <a:pt x="1562" y="562"/>
                    </a:lnTo>
                    <a:lnTo>
                      <a:pt x="1584" y="546"/>
                    </a:lnTo>
                    <a:lnTo>
                      <a:pt x="1605" y="530"/>
                    </a:lnTo>
                    <a:lnTo>
                      <a:pt x="1627" y="516"/>
                    </a:lnTo>
                    <a:lnTo>
                      <a:pt x="1649" y="501"/>
                    </a:lnTo>
                    <a:lnTo>
                      <a:pt x="1670" y="487"/>
                    </a:lnTo>
                    <a:lnTo>
                      <a:pt x="1693" y="473"/>
                    </a:lnTo>
                    <a:lnTo>
                      <a:pt x="1714" y="460"/>
                    </a:lnTo>
                    <a:lnTo>
                      <a:pt x="1735" y="448"/>
                    </a:lnTo>
                    <a:lnTo>
                      <a:pt x="1758" y="436"/>
                    </a:lnTo>
                    <a:lnTo>
                      <a:pt x="1779" y="424"/>
                    </a:lnTo>
                    <a:lnTo>
                      <a:pt x="1801" y="413"/>
                    </a:lnTo>
                    <a:lnTo>
                      <a:pt x="1822" y="401"/>
                    </a:lnTo>
                    <a:lnTo>
                      <a:pt x="1844" y="390"/>
                    </a:lnTo>
                    <a:lnTo>
                      <a:pt x="1866" y="379"/>
                    </a:lnTo>
                    <a:lnTo>
                      <a:pt x="1887" y="369"/>
                    </a:lnTo>
                    <a:lnTo>
                      <a:pt x="1908" y="360"/>
                    </a:lnTo>
                    <a:lnTo>
                      <a:pt x="1931" y="350"/>
                    </a:lnTo>
                    <a:lnTo>
                      <a:pt x="1952" y="341"/>
                    </a:lnTo>
                    <a:lnTo>
                      <a:pt x="1975" y="332"/>
                    </a:lnTo>
                    <a:lnTo>
                      <a:pt x="1996" y="323"/>
                    </a:lnTo>
                    <a:lnTo>
                      <a:pt x="2017" y="315"/>
                    </a:lnTo>
                    <a:lnTo>
                      <a:pt x="2040" y="305"/>
                    </a:lnTo>
                    <a:lnTo>
                      <a:pt x="2061" y="297"/>
                    </a:lnTo>
                    <a:lnTo>
                      <a:pt x="2083" y="289"/>
                    </a:lnTo>
                    <a:lnTo>
                      <a:pt x="2104" y="283"/>
                    </a:lnTo>
                    <a:lnTo>
                      <a:pt x="2126" y="275"/>
                    </a:lnTo>
                    <a:lnTo>
                      <a:pt x="2148" y="268"/>
                    </a:lnTo>
                    <a:lnTo>
                      <a:pt x="2169" y="260"/>
                    </a:lnTo>
                    <a:lnTo>
                      <a:pt x="2192" y="254"/>
                    </a:lnTo>
                    <a:lnTo>
                      <a:pt x="2213" y="247"/>
                    </a:lnTo>
                    <a:lnTo>
                      <a:pt x="2234" y="240"/>
                    </a:lnTo>
                    <a:lnTo>
                      <a:pt x="2257" y="235"/>
                    </a:lnTo>
                    <a:lnTo>
                      <a:pt x="2278" y="229"/>
                    </a:lnTo>
                    <a:lnTo>
                      <a:pt x="2300" y="223"/>
                    </a:lnTo>
                    <a:lnTo>
                      <a:pt x="2321" y="217"/>
                    </a:lnTo>
                    <a:lnTo>
                      <a:pt x="2343" y="211"/>
                    </a:lnTo>
                    <a:lnTo>
                      <a:pt x="2365" y="206"/>
                    </a:lnTo>
                    <a:lnTo>
                      <a:pt x="2386" y="201"/>
                    </a:lnTo>
                    <a:lnTo>
                      <a:pt x="2408" y="195"/>
                    </a:lnTo>
                    <a:lnTo>
                      <a:pt x="2430" y="190"/>
                    </a:lnTo>
                    <a:lnTo>
                      <a:pt x="2451" y="185"/>
                    </a:lnTo>
                    <a:lnTo>
                      <a:pt x="2474" y="181"/>
                    </a:lnTo>
                    <a:lnTo>
                      <a:pt x="2495" y="176"/>
                    </a:lnTo>
                    <a:lnTo>
                      <a:pt x="2516" y="172"/>
                    </a:lnTo>
                    <a:lnTo>
                      <a:pt x="2539" y="166"/>
                    </a:lnTo>
                    <a:lnTo>
                      <a:pt x="2560" y="162"/>
                    </a:lnTo>
                    <a:lnTo>
                      <a:pt x="2582" y="158"/>
                    </a:lnTo>
                    <a:lnTo>
                      <a:pt x="2603" y="154"/>
                    </a:lnTo>
                    <a:lnTo>
                      <a:pt x="2625" y="150"/>
                    </a:lnTo>
                    <a:lnTo>
                      <a:pt x="2647" y="147"/>
                    </a:lnTo>
                    <a:lnTo>
                      <a:pt x="2668" y="143"/>
                    </a:lnTo>
                    <a:lnTo>
                      <a:pt x="2691" y="139"/>
                    </a:lnTo>
                    <a:lnTo>
                      <a:pt x="2712" y="135"/>
                    </a:lnTo>
                    <a:lnTo>
                      <a:pt x="2733" y="132"/>
                    </a:lnTo>
                    <a:lnTo>
                      <a:pt x="2756" y="128"/>
                    </a:lnTo>
                    <a:lnTo>
                      <a:pt x="2777" y="124"/>
                    </a:lnTo>
                    <a:lnTo>
                      <a:pt x="2798" y="121"/>
                    </a:lnTo>
                    <a:lnTo>
                      <a:pt x="2821" y="117"/>
                    </a:lnTo>
                    <a:lnTo>
                      <a:pt x="2842" y="115"/>
                    </a:lnTo>
                    <a:lnTo>
                      <a:pt x="2864" y="112"/>
                    </a:lnTo>
                    <a:lnTo>
                      <a:pt x="2885" y="108"/>
                    </a:lnTo>
                    <a:lnTo>
                      <a:pt x="2907" y="105"/>
                    </a:lnTo>
                    <a:lnTo>
                      <a:pt x="2929" y="103"/>
                    </a:lnTo>
                    <a:lnTo>
                      <a:pt x="2950" y="100"/>
                    </a:lnTo>
                    <a:lnTo>
                      <a:pt x="2973" y="98"/>
                    </a:lnTo>
                    <a:lnTo>
                      <a:pt x="2994" y="95"/>
                    </a:lnTo>
                    <a:lnTo>
                      <a:pt x="3015" y="92"/>
                    </a:lnTo>
                    <a:lnTo>
                      <a:pt x="3038" y="90"/>
                    </a:lnTo>
                    <a:lnTo>
                      <a:pt x="3059" y="87"/>
                    </a:lnTo>
                    <a:lnTo>
                      <a:pt x="3081" y="84"/>
                    </a:lnTo>
                    <a:lnTo>
                      <a:pt x="3102" y="82"/>
                    </a:lnTo>
                    <a:lnTo>
                      <a:pt x="3124" y="79"/>
                    </a:lnTo>
                    <a:lnTo>
                      <a:pt x="3146" y="78"/>
                    </a:lnTo>
                    <a:lnTo>
                      <a:pt x="3167" y="75"/>
                    </a:lnTo>
                    <a:lnTo>
                      <a:pt x="3189" y="72"/>
                    </a:lnTo>
                    <a:lnTo>
                      <a:pt x="3211" y="70"/>
                    </a:lnTo>
                    <a:lnTo>
                      <a:pt x="3232" y="68"/>
                    </a:lnTo>
                    <a:lnTo>
                      <a:pt x="3255" y="66"/>
                    </a:lnTo>
                    <a:lnTo>
                      <a:pt x="3276" y="64"/>
                    </a:lnTo>
                    <a:lnTo>
                      <a:pt x="3297" y="62"/>
                    </a:lnTo>
                    <a:lnTo>
                      <a:pt x="3320" y="60"/>
                    </a:lnTo>
                    <a:lnTo>
                      <a:pt x="3341" y="58"/>
                    </a:lnTo>
                    <a:lnTo>
                      <a:pt x="3363" y="57"/>
                    </a:lnTo>
                    <a:lnTo>
                      <a:pt x="3384" y="54"/>
                    </a:lnTo>
                    <a:lnTo>
                      <a:pt x="3406" y="53"/>
                    </a:lnTo>
                    <a:lnTo>
                      <a:pt x="3428" y="51"/>
                    </a:lnTo>
                    <a:lnTo>
                      <a:pt x="3449" y="49"/>
                    </a:lnTo>
                    <a:lnTo>
                      <a:pt x="3472" y="47"/>
                    </a:lnTo>
                    <a:lnTo>
                      <a:pt x="3493" y="46"/>
                    </a:lnTo>
                    <a:lnTo>
                      <a:pt x="3514" y="45"/>
                    </a:lnTo>
                    <a:lnTo>
                      <a:pt x="3537" y="42"/>
                    </a:lnTo>
                    <a:lnTo>
                      <a:pt x="3558" y="41"/>
                    </a:lnTo>
                    <a:lnTo>
                      <a:pt x="3580" y="39"/>
                    </a:lnTo>
                    <a:lnTo>
                      <a:pt x="3602" y="38"/>
                    </a:lnTo>
                    <a:lnTo>
                      <a:pt x="3623" y="37"/>
                    </a:lnTo>
                    <a:lnTo>
                      <a:pt x="3645" y="35"/>
                    </a:lnTo>
                    <a:lnTo>
                      <a:pt x="3666" y="33"/>
                    </a:lnTo>
                    <a:lnTo>
                      <a:pt x="3688" y="31"/>
                    </a:lnTo>
                    <a:lnTo>
                      <a:pt x="3710" y="30"/>
                    </a:lnTo>
                    <a:lnTo>
                      <a:pt x="3731" y="29"/>
                    </a:lnTo>
                    <a:lnTo>
                      <a:pt x="3754" y="27"/>
                    </a:lnTo>
                    <a:lnTo>
                      <a:pt x="3775" y="26"/>
                    </a:lnTo>
                    <a:lnTo>
                      <a:pt x="3796" y="25"/>
                    </a:lnTo>
                    <a:lnTo>
                      <a:pt x="3819" y="23"/>
                    </a:lnTo>
                    <a:lnTo>
                      <a:pt x="3840" y="22"/>
                    </a:lnTo>
                    <a:lnTo>
                      <a:pt x="3862" y="21"/>
                    </a:lnTo>
                    <a:lnTo>
                      <a:pt x="3883" y="21"/>
                    </a:lnTo>
                    <a:lnTo>
                      <a:pt x="3905" y="19"/>
                    </a:lnTo>
                    <a:lnTo>
                      <a:pt x="3927" y="18"/>
                    </a:lnTo>
                    <a:lnTo>
                      <a:pt x="3948" y="17"/>
                    </a:lnTo>
                    <a:lnTo>
                      <a:pt x="3971" y="15"/>
                    </a:lnTo>
                    <a:lnTo>
                      <a:pt x="3992" y="14"/>
                    </a:lnTo>
                    <a:lnTo>
                      <a:pt x="4013" y="13"/>
                    </a:lnTo>
                    <a:lnTo>
                      <a:pt x="4036" y="13"/>
                    </a:lnTo>
                    <a:lnTo>
                      <a:pt x="4057" y="12"/>
                    </a:lnTo>
                    <a:lnTo>
                      <a:pt x="4078" y="10"/>
                    </a:lnTo>
                    <a:lnTo>
                      <a:pt x="4101" y="9"/>
                    </a:lnTo>
                    <a:lnTo>
                      <a:pt x="4122" y="8"/>
                    </a:lnTo>
                    <a:lnTo>
                      <a:pt x="4144" y="8"/>
                    </a:lnTo>
                    <a:lnTo>
                      <a:pt x="4165" y="6"/>
                    </a:lnTo>
                    <a:lnTo>
                      <a:pt x="4187" y="5"/>
                    </a:lnTo>
                    <a:lnTo>
                      <a:pt x="4209" y="5"/>
                    </a:lnTo>
                    <a:lnTo>
                      <a:pt x="4230" y="4"/>
                    </a:lnTo>
                    <a:lnTo>
                      <a:pt x="4253" y="2"/>
                    </a:lnTo>
                    <a:lnTo>
                      <a:pt x="4274" y="2"/>
                    </a:lnTo>
                    <a:lnTo>
                      <a:pt x="4295" y="1"/>
                    </a:lnTo>
                    <a:lnTo>
                      <a:pt x="4318" y="0"/>
                    </a:lnTo>
                  </a:path>
                </a:pathLst>
              </a:custGeom>
              <a:noFill/>
              <a:ln w="14288">
                <a:solidFill>
                  <a:srgbClr val="06FA1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2" name="Rectangle 47">
                <a:extLst>
                  <a:ext uri="{FF2B5EF4-FFF2-40B4-BE49-F238E27FC236}">
                    <a16:creationId xmlns:a16="http://schemas.microsoft.com/office/drawing/2014/main" id="{F4298DDC-C08E-4067-B76E-3348D6F6EF83}"/>
                  </a:ext>
                </a:extLst>
              </p:cNvPr>
              <p:cNvSpPr>
                <a:spLocks noChangeArrowheads="1"/>
              </p:cNvSpPr>
              <p:nvPr/>
            </p:nvSpPr>
            <p:spPr bwMode="auto">
              <a:xfrm>
                <a:off x="596213" y="6445530"/>
                <a:ext cx="23542" cy="18222"/>
              </a:xfrm>
              <a:prstGeom prst="rect">
                <a:avLst/>
              </a:prstGeom>
              <a:noFill/>
              <a:ln w="3175">
                <a:solidFill>
                  <a:srgbClr val="0080FF"/>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3" name="Freeform 51">
                <a:extLst>
                  <a:ext uri="{FF2B5EF4-FFF2-40B4-BE49-F238E27FC236}">
                    <a16:creationId xmlns:a16="http://schemas.microsoft.com/office/drawing/2014/main" id="{2C2D927F-AEDB-488A-A3BA-E93A40F3D827}"/>
                  </a:ext>
                </a:extLst>
              </p:cNvPr>
              <p:cNvSpPr>
                <a:spLocks/>
              </p:cNvSpPr>
              <p:nvPr/>
            </p:nvSpPr>
            <p:spPr bwMode="auto">
              <a:xfrm>
                <a:off x="598239" y="5507090"/>
                <a:ext cx="2033114" cy="952866"/>
              </a:xfrm>
              <a:custGeom>
                <a:avLst/>
                <a:gdLst>
                  <a:gd name="T0" fmla="*/ 65 w 4318"/>
                  <a:gd name="T1" fmla="*/ 2499 h 2509"/>
                  <a:gd name="T2" fmla="*/ 152 w 4318"/>
                  <a:gd name="T3" fmla="*/ 2463 h 2509"/>
                  <a:gd name="T4" fmla="*/ 238 w 4318"/>
                  <a:gd name="T5" fmla="*/ 2410 h 2509"/>
                  <a:gd name="T6" fmla="*/ 325 w 4318"/>
                  <a:gd name="T7" fmla="*/ 2344 h 2509"/>
                  <a:gd name="T8" fmla="*/ 413 w 4318"/>
                  <a:gd name="T9" fmla="*/ 2267 h 2509"/>
                  <a:gd name="T10" fmla="*/ 499 w 4318"/>
                  <a:gd name="T11" fmla="*/ 2182 h 2509"/>
                  <a:gd name="T12" fmla="*/ 586 w 4318"/>
                  <a:gd name="T13" fmla="*/ 2092 h 2509"/>
                  <a:gd name="T14" fmla="*/ 672 w 4318"/>
                  <a:gd name="T15" fmla="*/ 1998 h 2509"/>
                  <a:gd name="T16" fmla="*/ 760 w 4318"/>
                  <a:gd name="T17" fmla="*/ 1903 h 2509"/>
                  <a:gd name="T18" fmla="*/ 846 w 4318"/>
                  <a:gd name="T19" fmla="*/ 1806 h 2509"/>
                  <a:gd name="T20" fmla="*/ 933 w 4318"/>
                  <a:gd name="T21" fmla="*/ 1711 h 2509"/>
                  <a:gd name="T22" fmla="*/ 1019 w 4318"/>
                  <a:gd name="T23" fmla="*/ 1618 h 2509"/>
                  <a:gd name="T24" fmla="*/ 1106 w 4318"/>
                  <a:gd name="T25" fmla="*/ 1527 h 2509"/>
                  <a:gd name="T26" fmla="*/ 1194 w 4318"/>
                  <a:gd name="T27" fmla="*/ 1438 h 2509"/>
                  <a:gd name="T28" fmla="*/ 1280 w 4318"/>
                  <a:gd name="T29" fmla="*/ 1354 h 2509"/>
                  <a:gd name="T30" fmla="*/ 1367 w 4318"/>
                  <a:gd name="T31" fmla="*/ 1272 h 2509"/>
                  <a:gd name="T32" fmla="*/ 1453 w 4318"/>
                  <a:gd name="T33" fmla="*/ 1194 h 2509"/>
                  <a:gd name="T34" fmla="*/ 1540 w 4318"/>
                  <a:gd name="T35" fmla="*/ 1119 h 2509"/>
                  <a:gd name="T36" fmla="*/ 1627 w 4318"/>
                  <a:gd name="T37" fmla="*/ 1048 h 2509"/>
                  <a:gd name="T38" fmla="*/ 1714 w 4318"/>
                  <a:gd name="T39" fmla="*/ 980 h 2509"/>
                  <a:gd name="T40" fmla="*/ 1801 w 4318"/>
                  <a:gd name="T41" fmla="*/ 917 h 2509"/>
                  <a:gd name="T42" fmla="*/ 1887 w 4318"/>
                  <a:gd name="T43" fmla="*/ 856 h 2509"/>
                  <a:gd name="T44" fmla="*/ 1975 w 4318"/>
                  <a:gd name="T45" fmla="*/ 798 h 2509"/>
                  <a:gd name="T46" fmla="*/ 2061 w 4318"/>
                  <a:gd name="T47" fmla="*/ 744 h 2509"/>
                  <a:gd name="T48" fmla="*/ 2148 w 4318"/>
                  <a:gd name="T49" fmla="*/ 692 h 2509"/>
                  <a:gd name="T50" fmla="*/ 2234 w 4318"/>
                  <a:gd name="T51" fmla="*/ 644 h 2509"/>
                  <a:gd name="T52" fmla="*/ 2321 w 4318"/>
                  <a:gd name="T53" fmla="*/ 598 h 2509"/>
                  <a:gd name="T54" fmla="*/ 2408 w 4318"/>
                  <a:gd name="T55" fmla="*/ 554 h 2509"/>
                  <a:gd name="T56" fmla="*/ 2495 w 4318"/>
                  <a:gd name="T57" fmla="*/ 513 h 2509"/>
                  <a:gd name="T58" fmla="*/ 2582 w 4318"/>
                  <a:gd name="T59" fmla="*/ 474 h 2509"/>
                  <a:gd name="T60" fmla="*/ 2668 w 4318"/>
                  <a:gd name="T61" fmla="*/ 437 h 2509"/>
                  <a:gd name="T62" fmla="*/ 2756 w 4318"/>
                  <a:gd name="T63" fmla="*/ 402 h 2509"/>
                  <a:gd name="T64" fmla="*/ 2842 w 4318"/>
                  <a:gd name="T65" fmla="*/ 369 h 2509"/>
                  <a:gd name="T66" fmla="*/ 2929 w 4318"/>
                  <a:gd name="T67" fmla="*/ 337 h 2509"/>
                  <a:gd name="T68" fmla="*/ 3015 w 4318"/>
                  <a:gd name="T69" fmla="*/ 307 h 2509"/>
                  <a:gd name="T70" fmla="*/ 3102 w 4318"/>
                  <a:gd name="T71" fmla="*/ 279 h 2509"/>
                  <a:gd name="T72" fmla="*/ 3189 w 4318"/>
                  <a:gd name="T73" fmla="*/ 253 h 2509"/>
                  <a:gd name="T74" fmla="*/ 3276 w 4318"/>
                  <a:gd name="T75" fmla="*/ 226 h 2509"/>
                  <a:gd name="T76" fmla="*/ 3363 w 4318"/>
                  <a:gd name="T77" fmla="*/ 202 h 2509"/>
                  <a:gd name="T78" fmla="*/ 3449 w 4318"/>
                  <a:gd name="T79" fmla="*/ 178 h 2509"/>
                  <a:gd name="T80" fmla="*/ 3537 w 4318"/>
                  <a:gd name="T81" fmla="*/ 157 h 2509"/>
                  <a:gd name="T82" fmla="*/ 3623 w 4318"/>
                  <a:gd name="T83" fmla="*/ 136 h 2509"/>
                  <a:gd name="T84" fmla="*/ 3710 w 4318"/>
                  <a:gd name="T85" fmla="*/ 116 h 2509"/>
                  <a:gd name="T86" fmla="*/ 3796 w 4318"/>
                  <a:gd name="T87" fmla="*/ 96 h 2509"/>
                  <a:gd name="T88" fmla="*/ 3883 w 4318"/>
                  <a:gd name="T89" fmla="*/ 79 h 2509"/>
                  <a:gd name="T90" fmla="*/ 3971 w 4318"/>
                  <a:gd name="T91" fmla="*/ 62 h 2509"/>
                  <a:gd name="T92" fmla="*/ 4057 w 4318"/>
                  <a:gd name="T93" fmla="*/ 45 h 2509"/>
                  <a:gd name="T94" fmla="*/ 4144 w 4318"/>
                  <a:gd name="T95" fmla="*/ 29 h 2509"/>
                  <a:gd name="T96" fmla="*/ 4230 w 4318"/>
                  <a:gd name="T97" fmla="*/ 14 h 2509"/>
                  <a:gd name="T98" fmla="*/ 4318 w 4318"/>
                  <a:gd name="T99" fmla="*/ 0 h 2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18" h="2509">
                    <a:moveTo>
                      <a:pt x="0" y="2509"/>
                    </a:moveTo>
                    <a:lnTo>
                      <a:pt x="22" y="2508"/>
                    </a:lnTo>
                    <a:lnTo>
                      <a:pt x="43" y="2504"/>
                    </a:lnTo>
                    <a:lnTo>
                      <a:pt x="65" y="2499"/>
                    </a:lnTo>
                    <a:lnTo>
                      <a:pt x="87" y="2492"/>
                    </a:lnTo>
                    <a:lnTo>
                      <a:pt x="108" y="2483"/>
                    </a:lnTo>
                    <a:lnTo>
                      <a:pt x="131" y="2473"/>
                    </a:lnTo>
                    <a:lnTo>
                      <a:pt x="152" y="2463"/>
                    </a:lnTo>
                    <a:lnTo>
                      <a:pt x="173" y="2451"/>
                    </a:lnTo>
                    <a:lnTo>
                      <a:pt x="196" y="2439"/>
                    </a:lnTo>
                    <a:lnTo>
                      <a:pt x="217" y="2424"/>
                    </a:lnTo>
                    <a:lnTo>
                      <a:pt x="238" y="2410"/>
                    </a:lnTo>
                    <a:lnTo>
                      <a:pt x="260" y="2395"/>
                    </a:lnTo>
                    <a:lnTo>
                      <a:pt x="282" y="2378"/>
                    </a:lnTo>
                    <a:lnTo>
                      <a:pt x="304" y="2361"/>
                    </a:lnTo>
                    <a:lnTo>
                      <a:pt x="325" y="2344"/>
                    </a:lnTo>
                    <a:lnTo>
                      <a:pt x="347" y="2325"/>
                    </a:lnTo>
                    <a:lnTo>
                      <a:pt x="369" y="2307"/>
                    </a:lnTo>
                    <a:lnTo>
                      <a:pt x="390" y="2287"/>
                    </a:lnTo>
                    <a:lnTo>
                      <a:pt x="413" y="2267"/>
                    </a:lnTo>
                    <a:lnTo>
                      <a:pt x="434" y="2246"/>
                    </a:lnTo>
                    <a:lnTo>
                      <a:pt x="455" y="2225"/>
                    </a:lnTo>
                    <a:lnTo>
                      <a:pt x="478" y="2203"/>
                    </a:lnTo>
                    <a:lnTo>
                      <a:pt x="499" y="2182"/>
                    </a:lnTo>
                    <a:lnTo>
                      <a:pt x="521" y="2160"/>
                    </a:lnTo>
                    <a:lnTo>
                      <a:pt x="542" y="2137"/>
                    </a:lnTo>
                    <a:lnTo>
                      <a:pt x="564" y="2115"/>
                    </a:lnTo>
                    <a:lnTo>
                      <a:pt x="586" y="2092"/>
                    </a:lnTo>
                    <a:lnTo>
                      <a:pt x="607" y="2068"/>
                    </a:lnTo>
                    <a:lnTo>
                      <a:pt x="628" y="2045"/>
                    </a:lnTo>
                    <a:lnTo>
                      <a:pt x="651" y="2022"/>
                    </a:lnTo>
                    <a:lnTo>
                      <a:pt x="672" y="1998"/>
                    </a:lnTo>
                    <a:lnTo>
                      <a:pt x="695" y="1974"/>
                    </a:lnTo>
                    <a:lnTo>
                      <a:pt x="716" y="1951"/>
                    </a:lnTo>
                    <a:lnTo>
                      <a:pt x="737" y="1927"/>
                    </a:lnTo>
                    <a:lnTo>
                      <a:pt x="760" y="1903"/>
                    </a:lnTo>
                    <a:lnTo>
                      <a:pt x="781" y="1878"/>
                    </a:lnTo>
                    <a:lnTo>
                      <a:pt x="803" y="1854"/>
                    </a:lnTo>
                    <a:lnTo>
                      <a:pt x="824" y="1830"/>
                    </a:lnTo>
                    <a:lnTo>
                      <a:pt x="846" y="1806"/>
                    </a:lnTo>
                    <a:lnTo>
                      <a:pt x="868" y="1783"/>
                    </a:lnTo>
                    <a:lnTo>
                      <a:pt x="889" y="1759"/>
                    </a:lnTo>
                    <a:lnTo>
                      <a:pt x="912" y="1735"/>
                    </a:lnTo>
                    <a:lnTo>
                      <a:pt x="933" y="1711"/>
                    </a:lnTo>
                    <a:lnTo>
                      <a:pt x="954" y="1689"/>
                    </a:lnTo>
                    <a:lnTo>
                      <a:pt x="977" y="1665"/>
                    </a:lnTo>
                    <a:lnTo>
                      <a:pt x="998" y="1641"/>
                    </a:lnTo>
                    <a:lnTo>
                      <a:pt x="1019" y="1618"/>
                    </a:lnTo>
                    <a:lnTo>
                      <a:pt x="1041" y="1595"/>
                    </a:lnTo>
                    <a:lnTo>
                      <a:pt x="1063" y="1572"/>
                    </a:lnTo>
                    <a:lnTo>
                      <a:pt x="1085" y="1550"/>
                    </a:lnTo>
                    <a:lnTo>
                      <a:pt x="1106" y="1527"/>
                    </a:lnTo>
                    <a:lnTo>
                      <a:pt x="1127" y="1505"/>
                    </a:lnTo>
                    <a:lnTo>
                      <a:pt x="1150" y="1482"/>
                    </a:lnTo>
                    <a:lnTo>
                      <a:pt x="1171" y="1461"/>
                    </a:lnTo>
                    <a:lnTo>
                      <a:pt x="1194" y="1438"/>
                    </a:lnTo>
                    <a:lnTo>
                      <a:pt x="1215" y="1417"/>
                    </a:lnTo>
                    <a:lnTo>
                      <a:pt x="1236" y="1396"/>
                    </a:lnTo>
                    <a:lnTo>
                      <a:pt x="1259" y="1375"/>
                    </a:lnTo>
                    <a:lnTo>
                      <a:pt x="1280" y="1354"/>
                    </a:lnTo>
                    <a:lnTo>
                      <a:pt x="1302" y="1333"/>
                    </a:lnTo>
                    <a:lnTo>
                      <a:pt x="1323" y="1313"/>
                    </a:lnTo>
                    <a:lnTo>
                      <a:pt x="1345" y="1292"/>
                    </a:lnTo>
                    <a:lnTo>
                      <a:pt x="1367" y="1272"/>
                    </a:lnTo>
                    <a:lnTo>
                      <a:pt x="1388" y="1252"/>
                    </a:lnTo>
                    <a:lnTo>
                      <a:pt x="1411" y="1232"/>
                    </a:lnTo>
                    <a:lnTo>
                      <a:pt x="1432" y="1213"/>
                    </a:lnTo>
                    <a:lnTo>
                      <a:pt x="1453" y="1194"/>
                    </a:lnTo>
                    <a:lnTo>
                      <a:pt x="1476" y="1175"/>
                    </a:lnTo>
                    <a:lnTo>
                      <a:pt x="1497" y="1155"/>
                    </a:lnTo>
                    <a:lnTo>
                      <a:pt x="1518" y="1137"/>
                    </a:lnTo>
                    <a:lnTo>
                      <a:pt x="1540" y="1119"/>
                    </a:lnTo>
                    <a:lnTo>
                      <a:pt x="1562" y="1101"/>
                    </a:lnTo>
                    <a:lnTo>
                      <a:pt x="1584" y="1082"/>
                    </a:lnTo>
                    <a:lnTo>
                      <a:pt x="1605" y="1065"/>
                    </a:lnTo>
                    <a:lnTo>
                      <a:pt x="1627" y="1048"/>
                    </a:lnTo>
                    <a:lnTo>
                      <a:pt x="1649" y="1031"/>
                    </a:lnTo>
                    <a:lnTo>
                      <a:pt x="1670" y="1014"/>
                    </a:lnTo>
                    <a:lnTo>
                      <a:pt x="1693" y="998"/>
                    </a:lnTo>
                    <a:lnTo>
                      <a:pt x="1714" y="980"/>
                    </a:lnTo>
                    <a:lnTo>
                      <a:pt x="1735" y="965"/>
                    </a:lnTo>
                    <a:lnTo>
                      <a:pt x="1758" y="949"/>
                    </a:lnTo>
                    <a:lnTo>
                      <a:pt x="1779" y="933"/>
                    </a:lnTo>
                    <a:lnTo>
                      <a:pt x="1801" y="917"/>
                    </a:lnTo>
                    <a:lnTo>
                      <a:pt x="1822" y="901"/>
                    </a:lnTo>
                    <a:lnTo>
                      <a:pt x="1844" y="885"/>
                    </a:lnTo>
                    <a:lnTo>
                      <a:pt x="1866" y="871"/>
                    </a:lnTo>
                    <a:lnTo>
                      <a:pt x="1887" y="856"/>
                    </a:lnTo>
                    <a:lnTo>
                      <a:pt x="1908" y="842"/>
                    </a:lnTo>
                    <a:lnTo>
                      <a:pt x="1931" y="827"/>
                    </a:lnTo>
                    <a:lnTo>
                      <a:pt x="1952" y="812"/>
                    </a:lnTo>
                    <a:lnTo>
                      <a:pt x="1975" y="798"/>
                    </a:lnTo>
                    <a:lnTo>
                      <a:pt x="1996" y="785"/>
                    </a:lnTo>
                    <a:lnTo>
                      <a:pt x="2017" y="771"/>
                    </a:lnTo>
                    <a:lnTo>
                      <a:pt x="2040" y="757"/>
                    </a:lnTo>
                    <a:lnTo>
                      <a:pt x="2061" y="744"/>
                    </a:lnTo>
                    <a:lnTo>
                      <a:pt x="2083" y="730"/>
                    </a:lnTo>
                    <a:lnTo>
                      <a:pt x="2104" y="718"/>
                    </a:lnTo>
                    <a:lnTo>
                      <a:pt x="2126" y="705"/>
                    </a:lnTo>
                    <a:lnTo>
                      <a:pt x="2148" y="692"/>
                    </a:lnTo>
                    <a:lnTo>
                      <a:pt x="2169" y="680"/>
                    </a:lnTo>
                    <a:lnTo>
                      <a:pt x="2192" y="668"/>
                    </a:lnTo>
                    <a:lnTo>
                      <a:pt x="2213" y="656"/>
                    </a:lnTo>
                    <a:lnTo>
                      <a:pt x="2234" y="644"/>
                    </a:lnTo>
                    <a:lnTo>
                      <a:pt x="2257" y="632"/>
                    </a:lnTo>
                    <a:lnTo>
                      <a:pt x="2278" y="620"/>
                    </a:lnTo>
                    <a:lnTo>
                      <a:pt x="2300" y="609"/>
                    </a:lnTo>
                    <a:lnTo>
                      <a:pt x="2321" y="598"/>
                    </a:lnTo>
                    <a:lnTo>
                      <a:pt x="2343" y="586"/>
                    </a:lnTo>
                    <a:lnTo>
                      <a:pt x="2365" y="575"/>
                    </a:lnTo>
                    <a:lnTo>
                      <a:pt x="2386" y="565"/>
                    </a:lnTo>
                    <a:lnTo>
                      <a:pt x="2408" y="554"/>
                    </a:lnTo>
                    <a:lnTo>
                      <a:pt x="2430" y="544"/>
                    </a:lnTo>
                    <a:lnTo>
                      <a:pt x="2451" y="533"/>
                    </a:lnTo>
                    <a:lnTo>
                      <a:pt x="2474" y="523"/>
                    </a:lnTo>
                    <a:lnTo>
                      <a:pt x="2495" y="513"/>
                    </a:lnTo>
                    <a:lnTo>
                      <a:pt x="2516" y="503"/>
                    </a:lnTo>
                    <a:lnTo>
                      <a:pt x="2539" y="493"/>
                    </a:lnTo>
                    <a:lnTo>
                      <a:pt x="2560" y="483"/>
                    </a:lnTo>
                    <a:lnTo>
                      <a:pt x="2582" y="474"/>
                    </a:lnTo>
                    <a:lnTo>
                      <a:pt x="2603" y="464"/>
                    </a:lnTo>
                    <a:lnTo>
                      <a:pt x="2625" y="455"/>
                    </a:lnTo>
                    <a:lnTo>
                      <a:pt x="2647" y="446"/>
                    </a:lnTo>
                    <a:lnTo>
                      <a:pt x="2668" y="437"/>
                    </a:lnTo>
                    <a:lnTo>
                      <a:pt x="2691" y="427"/>
                    </a:lnTo>
                    <a:lnTo>
                      <a:pt x="2712" y="419"/>
                    </a:lnTo>
                    <a:lnTo>
                      <a:pt x="2733" y="410"/>
                    </a:lnTo>
                    <a:lnTo>
                      <a:pt x="2756" y="402"/>
                    </a:lnTo>
                    <a:lnTo>
                      <a:pt x="2777" y="393"/>
                    </a:lnTo>
                    <a:lnTo>
                      <a:pt x="2798" y="385"/>
                    </a:lnTo>
                    <a:lnTo>
                      <a:pt x="2821" y="377"/>
                    </a:lnTo>
                    <a:lnTo>
                      <a:pt x="2842" y="369"/>
                    </a:lnTo>
                    <a:lnTo>
                      <a:pt x="2864" y="361"/>
                    </a:lnTo>
                    <a:lnTo>
                      <a:pt x="2885" y="353"/>
                    </a:lnTo>
                    <a:lnTo>
                      <a:pt x="2907" y="345"/>
                    </a:lnTo>
                    <a:lnTo>
                      <a:pt x="2929" y="337"/>
                    </a:lnTo>
                    <a:lnTo>
                      <a:pt x="2950" y="329"/>
                    </a:lnTo>
                    <a:lnTo>
                      <a:pt x="2973" y="321"/>
                    </a:lnTo>
                    <a:lnTo>
                      <a:pt x="2994" y="315"/>
                    </a:lnTo>
                    <a:lnTo>
                      <a:pt x="3015" y="307"/>
                    </a:lnTo>
                    <a:lnTo>
                      <a:pt x="3038" y="300"/>
                    </a:lnTo>
                    <a:lnTo>
                      <a:pt x="3059" y="292"/>
                    </a:lnTo>
                    <a:lnTo>
                      <a:pt x="3081" y="286"/>
                    </a:lnTo>
                    <a:lnTo>
                      <a:pt x="3102" y="279"/>
                    </a:lnTo>
                    <a:lnTo>
                      <a:pt x="3124" y="272"/>
                    </a:lnTo>
                    <a:lnTo>
                      <a:pt x="3146" y="266"/>
                    </a:lnTo>
                    <a:lnTo>
                      <a:pt x="3167" y="258"/>
                    </a:lnTo>
                    <a:lnTo>
                      <a:pt x="3189" y="253"/>
                    </a:lnTo>
                    <a:lnTo>
                      <a:pt x="3211" y="246"/>
                    </a:lnTo>
                    <a:lnTo>
                      <a:pt x="3232" y="239"/>
                    </a:lnTo>
                    <a:lnTo>
                      <a:pt x="3255" y="233"/>
                    </a:lnTo>
                    <a:lnTo>
                      <a:pt x="3276" y="226"/>
                    </a:lnTo>
                    <a:lnTo>
                      <a:pt x="3297" y="221"/>
                    </a:lnTo>
                    <a:lnTo>
                      <a:pt x="3320" y="214"/>
                    </a:lnTo>
                    <a:lnTo>
                      <a:pt x="3341" y="208"/>
                    </a:lnTo>
                    <a:lnTo>
                      <a:pt x="3363" y="202"/>
                    </a:lnTo>
                    <a:lnTo>
                      <a:pt x="3384" y="196"/>
                    </a:lnTo>
                    <a:lnTo>
                      <a:pt x="3406" y="190"/>
                    </a:lnTo>
                    <a:lnTo>
                      <a:pt x="3428" y="185"/>
                    </a:lnTo>
                    <a:lnTo>
                      <a:pt x="3449" y="178"/>
                    </a:lnTo>
                    <a:lnTo>
                      <a:pt x="3472" y="173"/>
                    </a:lnTo>
                    <a:lnTo>
                      <a:pt x="3493" y="168"/>
                    </a:lnTo>
                    <a:lnTo>
                      <a:pt x="3514" y="163"/>
                    </a:lnTo>
                    <a:lnTo>
                      <a:pt x="3537" y="157"/>
                    </a:lnTo>
                    <a:lnTo>
                      <a:pt x="3558" y="152"/>
                    </a:lnTo>
                    <a:lnTo>
                      <a:pt x="3580" y="147"/>
                    </a:lnTo>
                    <a:lnTo>
                      <a:pt x="3602" y="141"/>
                    </a:lnTo>
                    <a:lnTo>
                      <a:pt x="3623" y="136"/>
                    </a:lnTo>
                    <a:lnTo>
                      <a:pt x="3645" y="131"/>
                    </a:lnTo>
                    <a:lnTo>
                      <a:pt x="3666" y="126"/>
                    </a:lnTo>
                    <a:lnTo>
                      <a:pt x="3688" y="120"/>
                    </a:lnTo>
                    <a:lnTo>
                      <a:pt x="3710" y="116"/>
                    </a:lnTo>
                    <a:lnTo>
                      <a:pt x="3731" y="111"/>
                    </a:lnTo>
                    <a:lnTo>
                      <a:pt x="3754" y="107"/>
                    </a:lnTo>
                    <a:lnTo>
                      <a:pt x="3775" y="102"/>
                    </a:lnTo>
                    <a:lnTo>
                      <a:pt x="3796" y="96"/>
                    </a:lnTo>
                    <a:lnTo>
                      <a:pt x="3819" y="92"/>
                    </a:lnTo>
                    <a:lnTo>
                      <a:pt x="3840" y="87"/>
                    </a:lnTo>
                    <a:lnTo>
                      <a:pt x="3862" y="83"/>
                    </a:lnTo>
                    <a:lnTo>
                      <a:pt x="3883" y="79"/>
                    </a:lnTo>
                    <a:lnTo>
                      <a:pt x="3905" y="74"/>
                    </a:lnTo>
                    <a:lnTo>
                      <a:pt x="3927" y="70"/>
                    </a:lnTo>
                    <a:lnTo>
                      <a:pt x="3948" y="66"/>
                    </a:lnTo>
                    <a:lnTo>
                      <a:pt x="3971" y="62"/>
                    </a:lnTo>
                    <a:lnTo>
                      <a:pt x="3992" y="57"/>
                    </a:lnTo>
                    <a:lnTo>
                      <a:pt x="4013" y="53"/>
                    </a:lnTo>
                    <a:lnTo>
                      <a:pt x="4036" y="49"/>
                    </a:lnTo>
                    <a:lnTo>
                      <a:pt x="4057" y="45"/>
                    </a:lnTo>
                    <a:lnTo>
                      <a:pt x="4078" y="41"/>
                    </a:lnTo>
                    <a:lnTo>
                      <a:pt x="4101" y="37"/>
                    </a:lnTo>
                    <a:lnTo>
                      <a:pt x="4122" y="33"/>
                    </a:lnTo>
                    <a:lnTo>
                      <a:pt x="4144" y="29"/>
                    </a:lnTo>
                    <a:lnTo>
                      <a:pt x="4165" y="25"/>
                    </a:lnTo>
                    <a:lnTo>
                      <a:pt x="4187" y="21"/>
                    </a:lnTo>
                    <a:lnTo>
                      <a:pt x="4209" y="17"/>
                    </a:lnTo>
                    <a:lnTo>
                      <a:pt x="4230" y="14"/>
                    </a:lnTo>
                    <a:lnTo>
                      <a:pt x="4253" y="10"/>
                    </a:lnTo>
                    <a:lnTo>
                      <a:pt x="4274" y="6"/>
                    </a:lnTo>
                    <a:lnTo>
                      <a:pt x="4295" y="2"/>
                    </a:lnTo>
                    <a:lnTo>
                      <a:pt x="4318" y="0"/>
                    </a:lnTo>
                  </a:path>
                </a:pathLst>
              </a:custGeom>
              <a:noFill/>
              <a:ln w="14288">
                <a:solidFill>
                  <a:srgbClr val="06FA1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4" name="Freeform 52">
                <a:extLst>
                  <a:ext uri="{FF2B5EF4-FFF2-40B4-BE49-F238E27FC236}">
                    <a16:creationId xmlns:a16="http://schemas.microsoft.com/office/drawing/2014/main" id="{67F12210-26C5-45D8-8C4E-7538F5E5EBCE}"/>
                  </a:ext>
                </a:extLst>
              </p:cNvPr>
              <p:cNvSpPr>
                <a:spLocks/>
              </p:cNvSpPr>
              <p:nvPr/>
            </p:nvSpPr>
            <p:spPr bwMode="auto">
              <a:xfrm>
                <a:off x="595271" y="6444771"/>
                <a:ext cx="25426" cy="19741"/>
              </a:xfrm>
              <a:custGeom>
                <a:avLst/>
                <a:gdLst>
                  <a:gd name="T0" fmla="*/ 27 w 53"/>
                  <a:gd name="T1" fmla="*/ 0 h 53"/>
                  <a:gd name="T2" fmla="*/ 53 w 53"/>
                  <a:gd name="T3" fmla="*/ 26 h 53"/>
                  <a:gd name="T4" fmla="*/ 27 w 53"/>
                  <a:gd name="T5" fmla="*/ 53 h 53"/>
                  <a:gd name="T6" fmla="*/ 0 w 53"/>
                  <a:gd name="T7" fmla="*/ 26 h 53"/>
                  <a:gd name="T8" fmla="*/ 27 w 53"/>
                  <a:gd name="T9" fmla="*/ 0 h 53"/>
                </a:gdLst>
                <a:ahLst/>
                <a:cxnLst>
                  <a:cxn ang="0">
                    <a:pos x="T0" y="T1"/>
                  </a:cxn>
                  <a:cxn ang="0">
                    <a:pos x="T2" y="T3"/>
                  </a:cxn>
                  <a:cxn ang="0">
                    <a:pos x="T4" y="T5"/>
                  </a:cxn>
                  <a:cxn ang="0">
                    <a:pos x="T6" y="T7"/>
                  </a:cxn>
                  <a:cxn ang="0">
                    <a:pos x="T8" y="T9"/>
                  </a:cxn>
                </a:cxnLst>
                <a:rect l="0" t="0" r="r" b="b"/>
                <a:pathLst>
                  <a:path w="53" h="53">
                    <a:moveTo>
                      <a:pt x="27" y="0"/>
                    </a:moveTo>
                    <a:lnTo>
                      <a:pt x="53" y="26"/>
                    </a:lnTo>
                    <a:lnTo>
                      <a:pt x="27" y="53"/>
                    </a:lnTo>
                    <a:lnTo>
                      <a:pt x="0" y="26"/>
                    </a:lnTo>
                    <a:lnTo>
                      <a:pt x="27" y="0"/>
                    </a:lnTo>
                    <a:close/>
                  </a:path>
                </a:pathLst>
              </a:custGeom>
              <a:solidFill>
                <a:srgbClr val="008000"/>
              </a:solidFill>
              <a:ln w="0">
                <a:solidFill>
                  <a:srgbClr val="008000"/>
                </a:solidFill>
                <a:prstDash val="solid"/>
                <a:round/>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75" name="Freeform 56">
                <a:extLst>
                  <a:ext uri="{FF2B5EF4-FFF2-40B4-BE49-F238E27FC236}">
                    <a16:creationId xmlns:a16="http://schemas.microsoft.com/office/drawing/2014/main" id="{8CDEDD0E-F169-4941-9062-C9F448CA606E}"/>
                  </a:ext>
                </a:extLst>
              </p:cNvPr>
              <p:cNvSpPr>
                <a:spLocks/>
              </p:cNvSpPr>
              <p:nvPr/>
            </p:nvSpPr>
            <p:spPr bwMode="auto">
              <a:xfrm>
                <a:off x="607513" y="5383331"/>
                <a:ext cx="2033114" cy="1059921"/>
              </a:xfrm>
              <a:custGeom>
                <a:avLst/>
                <a:gdLst>
                  <a:gd name="T0" fmla="*/ 65 w 4318"/>
                  <a:gd name="T1" fmla="*/ 2772 h 2792"/>
                  <a:gd name="T2" fmla="*/ 152 w 4318"/>
                  <a:gd name="T3" fmla="*/ 2709 h 2792"/>
                  <a:gd name="T4" fmla="*/ 238 w 4318"/>
                  <a:gd name="T5" fmla="*/ 2619 h 2792"/>
                  <a:gd name="T6" fmla="*/ 325 w 4318"/>
                  <a:gd name="T7" fmla="*/ 2510 h 2792"/>
                  <a:gd name="T8" fmla="*/ 413 w 4318"/>
                  <a:gd name="T9" fmla="*/ 2390 h 2792"/>
                  <a:gd name="T10" fmla="*/ 499 w 4318"/>
                  <a:gd name="T11" fmla="*/ 2263 h 2792"/>
                  <a:gd name="T12" fmla="*/ 586 w 4318"/>
                  <a:gd name="T13" fmla="*/ 2132 h 2792"/>
                  <a:gd name="T14" fmla="*/ 672 w 4318"/>
                  <a:gd name="T15" fmla="*/ 2001 h 2792"/>
                  <a:gd name="T16" fmla="*/ 760 w 4318"/>
                  <a:gd name="T17" fmla="*/ 1874 h 2792"/>
                  <a:gd name="T18" fmla="*/ 846 w 4318"/>
                  <a:gd name="T19" fmla="*/ 1749 h 2792"/>
                  <a:gd name="T20" fmla="*/ 933 w 4318"/>
                  <a:gd name="T21" fmla="*/ 1631 h 2792"/>
                  <a:gd name="T22" fmla="*/ 1019 w 4318"/>
                  <a:gd name="T23" fmla="*/ 1519 h 2792"/>
                  <a:gd name="T24" fmla="*/ 1106 w 4318"/>
                  <a:gd name="T25" fmla="*/ 1413 h 2792"/>
                  <a:gd name="T26" fmla="*/ 1194 w 4318"/>
                  <a:gd name="T27" fmla="*/ 1312 h 2792"/>
                  <a:gd name="T28" fmla="*/ 1280 w 4318"/>
                  <a:gd name="T29" fmla="*/ 1220 h 2792"/>
                  <a:gd name="T30" fmla="*/ 1367 w 4318"/>
                  <a:gd name="T31" fmla="*/ 1132 h 2792"/>
                  <a:gd name="T32" fmla="*/ 1453 w 4318"/>
                  <a:gd name="T33" fmla="*/ 1050 h 2792"/>
                  <a:gd name="T34" fmla="*/ 1540 w 4318"/>
                  <a:gd name="T35" fmla="*/ 974 h 2792"/>
                  <a:gd name="T36" fmla="*/ 1627 w 4318"/>
                  <a:gd name="T37" fmla="*/ 903 h 2792"/>
                  <a:gd name="T38" fmla="*/ 1714 w 4318"/>
                  <a:gd name="T39" fmla="*/ 837 h 2792"/>
                  <a:gd name="T40" fmla="*/ 1801 w 4318"/>
                  <a:gd name="T41" fmla="*/ 776 h 2792"/>
                  <a:gd name="T42" fmla="*/ 1887 w 4318"/>
                  <a:gd name="T43" fmla="*/ 720 h 2792"/>
                  <a:gd name="T44" fmla="*/ 1975 w 4318"/>
                  <a:gd name="T45" fmla="*/ 665 h 2792"/>
                  <a:gd name="T46" fmla="*/ 2061 w 4318"/>
                  <a:gd name="T47" fmla="*/ 616 h 2792"/>
                  <a:gd name="T48" fmla="*/ 2148 w 4318"/>
                  <a:gd name="T49" fmla="*/ 570 h 2792"/>
                  <a:gd name="T50" fmla="*/ 2234 w 4318"/>
                  <a:gd name="T51" fmla="*/ 526 h 2792"/>
                  <a:gd name="T52" fmla="*/ 2321 w 4318"/>
                  <a:gd name="T53" fmla="*/ 487 h 2792"/>
                  <a:gd name="T54" fmla="*/ 2408 w 4318"/>
                  <a:gd name="T55" fmla="*/ 448 h 2792"/>
                  <a:gd name="T56" fmla="*/ 2495 w 4318"/>
                  <a:gd name="T57" fmla="*/ 412 h 2792"/>
                  <a:gd name="T58" fmla="*/ 2582 w 4318"/>
                  <a:gd name="T59" fmla="*/ 379 h 2792"/>
                  <a:gd name="T60" fmla="*/ 2668 w 4318"/>
                  <a:gd name="T61" fmla="*/ 349 h 2792"/>
                  <a:gd name="T62" fmla="*/ 2756 w 4318"/>
                  <a:gd name="T63" fmla="*/ 320 h 2792"/>
                  <a:gd name="T64" fmla="*/ 2842 w 4318"/>
                  <a:gd name="T65" fmla="*/ 292 h 2792"/>
                  <a:gd name="T66" fmla="*/ 2929 w 4318"/>
                  <a:gd name="T67" fmla="*/ 266 h 2792"/>
                  <a:gd name="T68" fmla="*/ 3015 w 4318"/>
                  <a:gd name="T69" fmla="*/ 242 h 2792"/>
                  <a:gd name="T70" fmla="*/ 3102 w 4318"/>
                  <a:gd name="T71" fmla="*/ 219 h 2792"/>
                  <a:gd name="T72" fmla="*/ 3189 w 4318"/>
                  <a:gd name="T73" fmla="*/ 197 h 2792"/>
                  <a:gd name="T74" fmla="*/ 3276 w 4318"/>
                  <a:gd name="T75" fmla="*/ 177 h 2792"/>
                  <a:gd name="T76" fmla="*/ 3363 w 4318"/>
                  <a:gd name="T77" fmla="*/ 157 h 2792"/>
                  <a:gd name="T78" fmla="*/ 3449 w 4318"/>
                  <a:gd name="T79" fmla="*/ 139 h 2792"/>
                  <a:gd name="T80" fmla="*/ 3537 w 4318"/>
                  <a:gd name="T81" fmla="*/ 121 h 2792"/>
                  <a:gd name="T82" fmla="*/ 3623 w 4318"/>
                  <a:gd name="T83" fmla="*/ 105 h 2792"/>
                  <a:gd name="T84" fmla="*/ 3710 w 4318"/>
                  <a:gd name="T85" fmla="*/ 90 h 2792"/>
                  <a:gd name="T86" fmla="*/ 3796 w 4318"/>
                  <a:gd name="T87" fmla="*/ 75 h 2792"/>
                  <a:gd name="T88" fmla="*/ 3883 w 4318"/>
                  <a:gd name="T89" fmla="*/ 60 h 2792"/>
                  <a:gd name="T90" fmla="*/ 3971 w 4318"/>
                  <a:gd name="T91" fmla="*/ 47 h 2792"/>
                  <a:gd name="T92" fmla="*/ 4057 w 4318"/>
                  <a:gd name="T93" fmla="*/ 35 h 2792"/>
                  <a:gd name="T94" fmla="*/ 4144 w 4318"/>
                  <a:gd name="T95" fmla="*/ 22 h 2792"/>
                  <a:gd name="T96" fmla="*/ 4230 w 4318"/>
                  <a:gd name="T97" fmla="*/ 11 h 2792"/>
                  <a:gd name="T98" fmla="*/ 4318 w 4318"/>
                  <a:gd name="T99" fmla="*/ 0 h 2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18" h="2792">
                    <a:moveTo>
                      <a:pt x="0" y="2792"/>
                    </a:moveTo>
                    <a:lnTo>
                      <a:pt x="22" y="2788"/>
                    </a:lnTo>
                    <a:lnTo>
                      <a:pt x="43" y="2782"/>
                    </a:lnTo>
                    <a:lnTo>
                      <a:pt x="65" y="2772"/>
                    </a:lnTo>
                    <a:lnTo>
                      <a:pt x="87" y="2759"/>
                    </a:lnTo>
                    <a:lnTo>
                      <a:pt x="108" y="2744"/>
                    </a:lnTo>
                    <a:lnTo>
                      <a:pt x="131" y="2727"/>
                    </a:lnTo>
                    <a:lnTo>
                      <a:pt x="152" y="2709"/>
                    </a:lnTo>
                    <a:lnTo>
                      <a:pt x="173" y="2689"/>
                    </a:lnTo>
                    <a:lnTo>
                      <a:pt x="196" y="2668"/>
                    </a:lnTo>
                    <a:lnTo>
                      <a:pt x="217" y="2644"/>
                    </a:lnTo>
                    <a:lnTo>
                      <a:pt x="238" y="2619"/>
                    </a:lnTo>
                    <a:lnTo>
                      <a:pt x="260" y="2594"/>
                    </a:lnTo>
                    <a:lnTo>
                      <a:pt x="282" y="2567"/>
                    </a:lnTo>
                    <a:lnTo>
                      <a:pt x="304" y="2539"/>
                    </a:lnTo>
                    <a:lnTo>
                      <a:pt x="325" y="2510"/>
                    </a:lnTo>
                    <a:lnTo>
                      <a:pt x="347" y="2481"/>
                    </a:lnTo>
                    <a:lnTo>
                      <a:pt x="369" y="2452"/>
                    </a:lnTo>
                    <a:lnTo>
                      <a:pt x="390" y="2422"/>
                    </a:lnTo>
                    <a:lnTo>
                      <a:pt x="413" y="2390"/>
                    </a:lnTo>
                    <a:lnTo>
                      <a:pt x="434" y="2358"/>
                    </a:lnTo>
                    <a:lnTo>
                      <a:pt x="455" y="2326"/>
                    </a:lnTo>
                    <a:lnTo>
                      <a:pt x="478" y="2294"/>
                    </a:lnTo>
                    <a:lnTo>
                      <a:pt x="499" y="2263"/>
                    </a:lnTo>
                    <a:lnTo>
                      <a:pt x="521" y="2230"/>
                    </a:lnTo>
                    <a:lnTo>
                      <a:pt x="542" y="2197"/>
                    </a:lnTo>
                    <a:lnTo>
                      <a:pt x="564" y="2165"/>
                    </a:lnTo>
                    <a:lnTo>
                      <a:pt x="586" y="2132"/>
                    </a:lnTo>
                    <a:lnTo>
                      <a:pt x="607" y="2099"/>
                    </a:lnTo>
                    <a:lnTo>
                      <a:pt x="628" y="2066"/>
                    </a:lnTo>
                    <a:lnTo>
                      <a:pt x="651" y="2034"/>
                    </a:lnTo>
                    <a:lnTo>
                      <a:pt x="672" y="2001"/>
                    </a:lnTo>
                    <a:lnTo>
                      <a:pt x="695" y="1969"/>
                    </a:lnTo>
                    <a:lnTo>
                      <a:pt x="716" y="1937"/>
                    </a:lnTo>
                    <a:lnTo>
                      <a:pt x="737" y="1905"/>
                    </a:lnTo>
                    <a:lnTo>
                      <a:pt x="760" y="1874"/>
                    </a:lnTo>
                    <a:lnTo>
                      <a:pt x="781" y="1842"/>
                    </a:lnTo>
                    <a:lnTo>
                      <a:pt x="803" y="1810"/>
                    </a:lnTo>
                    <a:lnTo>
                      <a:pt x="824" y="1780"/>
                    </a:lnTo>
                    <a:lnTo>
                      <a:pt x="846" y="1749"/>
                    </a:lnTo>
                    <a:lnTo>
                      <a:pt x="868" y="1719"/>
                    </a:lnTo>
                    <a:lnTo>
                      <a:pt x="889" y="1690"/>
                    </a:lnTo>
                    <a:lnTo>
                      <a:pt x="912" y="1661"/>
                    </a:lnTo>
                    <a:lnTo>
                      <a:pt x="933" y="1631"/>
                    </a:lnTo>
                    <a:lnTo>
                      <a:pt x="954" y="1602"/>
                    </a:lnTo>
                    <a:lnTo>
                      <a:pt x="977" y="1575"/>
                    </a:lnTo>
                    <a:lnTo>
                      <a:pt x="998" y="1547"/>
                    </a:lnTo>
                    <a:lnTo>
                      <a:pt x="1019" y="1519"/>
                    </a:lnTo>
                    <a:lnTo>
                      <a:pt x="1041" y="1491"/>
                    </a:lnTo>
                    <a:lnTo>
                      <a:pt x="1063" y="1465"/>
                    </a:lnTo>
                    <a:lnTo>
                      <a:pt x="1085" y="1438"/>
                    </a:lnTo>
                    <a:lnTo>
                      <a:pt x="1106" y="1413"/>
                    </a:lnTo>
                    <a:lnTo>
                      <a:pt x="1127" y="1387"/>
                    </a:lnTo>
                    <a:lnTo>
                      <a:pt x="1150" y="1361"/>
                    </a:lnTo>
                    <a:lnTo>
                      <a:pt x="1171" y="1338"/>
                    </a:lnTo>
                    <a:lnTo>
                      <a:pt x="1194" y="1312"/>
                    </a:lnTo>
                    <a:lnTo>
                      <a:pt x="1215" y="1289"/>
                    </a:lnTo>
                    <a:lnTo>
                      <a:pt x="1236" y="1265"/>
                    </a:lnTo>
                    <a:lnTo>
                      <a:pt x="1259" y="1242"/>
                    </a:lnTo>
                    <a:lnTo>
                      <a:pt x="1280" y="1220"/>
                    </a:lnTo>
                    <a:lnTo>
                      <a:pt x="1302" y="1197"/>
                    </a:lnTo>
                    <a:lnTo>
                      <a:pt x="1323" y="1175"/>
                    </a:lnTo>
                    <a:lnTo>
                      <a:pt x="1345" y="1154"/>
                    </a:lnTo>
                    <a:lnTo>
                      <a:pt x="1367" y="1132"/>
                    </a:lnTo>
                    <a:lnTo>
                      <a:pt x="1388" y="1111"/>
                    </a:lnTo>
                    <a:lnTo>
                      <a:pt x="1411" y="1090"/>
                    </a:lnTo>
                    <a:lnTo>
                      <a:pt x="1432" y="1070"/>
                    </a:lnTo>
                    <a:lnTo>
                      <a:pt x="1453" y="1050"/>
                    </a:lnTo>
                    <a:lnTo>
                      <a:pt x="1476" y="1031"/>
                    </a:lnTo>
                    <a:lnTo>
                      <a:pt x="1497" y="1012"/>
                    </a:lnTo>
                    <a:lnTo>
                      <a:pt x="1518" y="992"/>
                    </a:lnTo>
                    <a:lnTo>
                      <a:pt x="1540" y="974"/>
                    </a:lnTo>
                    <a:lnTo>
                      <a:pt x="1562" y="956"/>
                    </a:lnTo>
                    <a:lnTo>
                      <a:pt x="1584" y="938"/>
                    </a:lnTo>
                    <a:lnTo>
                      <a:pt x="1605" y="921"/>
                    </a:lnTo>
                    <a:lnTo>
                      <a:pt x="1627" y="903"/>
                    </a:lnTo>
                    <a:lnTo>
                      <a:pt x="1649" y="886"/>
                    </a:lnTo>
                    <a:lnTo>
                      <a:pt x="1670" y="870"/>
                    </a:lnTo>
                    <a:lnTo>
                      <a:pt x="1693" y="853"/>
                    </a:lnTo>
                    <a:lnTo>
                      <a:pt x="1714" y="837"/>
                    </a:lnTo>
                    <a:lnTo>
                      <a:pt x="1735" y="821"/>
                    </a:lnTo>
                    <a:lnTo>
                      <a:pt x="1758" y="807"/>
                    </a:lnTo>
                    <a:lnTo>
                      <a:pt x="1779" y="791"/>
                    </a:lnTo>
                    <a:lnTo>
                      <a:pt x="1801" y="776"/>
                    </a:lnTo>
                    <a:lnTo>
                      <a:pt x="1822" y="762"/>
                    </a:lnTo>
                    <a:lnTo>
                      <a:pt x="1844" y="747"/>
                    </a:lnTo>
                    <a:lnTo>
                      <a:pt x="1866" y="733"/>
                    </a:lnTo>
                    <a:lnTo>
                      <a:pt x="1887" y="720"/>
                    </a:lnTo>
                    <a:lnTo>
                      <a:pt x="1908" y="705"/>
                    </a:lnTo>
                    <a:lnTo>
                      <a:pt x="1931" y="692"/>
                    </a:lnTo>
                    <a:lnTo>
                      <a:pt x="1952" y="678"/>
                    </a:lnTo>
                    <a:lnTo>
                      <a:pt x="1975" y="665"/>
                    </a:lnTo>
                    <a:lnTo>
                      <a:pt x="1996" y="653"/>
                    </a:lnTo>
                    <a:lnTo>
                      <a:pt x="2017" y="640"/>
                    </a:lnTo>
                    <a:lnTo>
                      <a:pt x="2040" y="628"/>
                    </a:lnTo>
                    <a:lnTo>
                      <a:pt x="2061" y="616"/>
                    </a:lnTo>
                    <a:lnTo>
                      <a:pt x="2083" y="604"/>
                    </a:lnTo>
                    <a:lnTo>
                      <a:pt x="2104" y="592"/>
                    </a:lnTo>
                    <a:lnTo>
                      <a:pt x="2126" y="581"/>
                    </a:lnTo>
                    <a:lnTo>
                      <a:pt x="2148" y="570"/>
                    </a:lnTo>
                    <a:lnTo>
                      <a:pt x="2169" y="558"/>
                    </a:lnTo>
                    <a:lnTo>
                      <a:pt x="2192" y="547"/>
                    </a:lnTo>
                    <a:lnTo>
                      <a:pt x="2213" y="537"/>
                    </a:lnTo>
                    <a:lnTo>
                      <a:pt x="2234" y="526"/>
                    </a:lnTo>
                    <a:lnTo>
                      <a:pt x="2257" y="516"/>
                    </a:lnTo>
                    <a:lnTo>
                      <a:pt x="2278" y="506"/>
                    </a:lnTo>
                    <a:lnTo>
                      <a:pt x="2300" y="496"/>
                    </a:lnTo>
                    <a:lnTo>
                      <a:pt x="2321" y="487"/>
                    </a:lnTo>
                    <a:lnTo>
                      <a:pt x="2343" y="476"/>
                    </a:lnTo>
                    <a:lnTo>
                      <a:pt x="2365" y="467"/>
                    </a:lnTo>
                    <a:lnTo>
                      <a:pt x="2386" y="457"/>
                    </a:lnTo>
                    <a:lnTo>
                      <a:pt x="2408" y="448"/>
                    </a:lnTo>
                    <a:lnTo>
                      <a:pt x="2430" y="439"/>
                    </a:lnTo>
                    <a:lnTo>
                      <a:pt x="2451" y="430"/>
                    </a:lnTo>
                    <a:lnTo>
                      <a:pt x="2474" y="422"/>
                    </a:lnTo>
                    <a:lnTo>
                      <a:pt x="2495" y="412"/>
                    </a:lnTo>
                    <a:lnTo>
                      <a:pt x="2516" y="405"/>
                    </a:lnTo>
                    <a:lnTo>
                      <a:pt x="2539" y="397"/>
                    </a:lnTo>
                    <a:lnTo>
                      <a:pt x="2560" y="387"/>
                    </a:lnTo>
                    <a:lnTo>
                      <a:pt x="2582" y="379"/>
                    </a:lnTo>
                    <a:lnTo>
                      <a:pt x="2603" y="371"/>
                    </a:lnTo>
                    <a:lnTo>
                      <a:pt x="2625" y="364"/>
                    </a:lnTo>
                    <a:lnTo>
                      <a:pt x="2647" y="356"/>
                    </a:lnTo>
                    <a:lnTo>
                      <a:pt x="2668" y="349"/>
                    </a:lnTo>
                    <a:lnTo>
                      <a:pt x="2691" y="341"/>
                    </a:lnTo>
                    <a:lnTo>
                      <a:pt x="2712" y="334"/>
                    </a:lnTo>
                    <a:lnTo>
                      <a:pt x="2733" y="326"/>
                    </a:lnTo>
                    <a:lnTo>
                      <a:pt x="2756" y="320"/>
                    </a:lnTo>
                    <a:lnTo>
                      <a:pt x="2777" y="312"/>
                    </a:lnTo>
                    <a:lnTo>
                      <a:pt x="2798" y="305"/>
                    </a:lnTo>
                    <a:lnTo>
                      <a:pt x="2821" y="299"/>
                    </a:lnTo>
                    <a:lnTo>
                      <a:pt x="2842" y="292"/>
                    </a:lnTo>
                    <a:lnTo>
                      <a:pt x="2864" y="285"/>
                    </a:lnTo>
                    <a:lnTo>
                      <a:pt x="2885" y="279"/>
                    </a:lnTo>
                    <a:lnTo>
                      <a:pt x="2907" y="272"/>
                    </a:lnTo>
                    <a:lnTo>
                      <a:pt x="2929" y="266"/>
                    </a:lnTo>
                    <a:lnTo>
                      <a:pt x="2950" y="260"/>
                    </a:lnTo>
                    <a:lnTo>
                      <a:pt x="2973" y="254"/>
                    </a:lnTo>
                    <a:lnTo>
                      <a:pt x="2994" y="247"/>
                    </a:lnTo>
                    <a:lnTo>
                      <a:pt x="3015" y="242"/>
                    </a:lnTo>
                    <a:lnTo>
                      <a:pt x="3038" y="236"/>
                    </a:lnTo>
                    <a:lnTo>
                      <a:pt x="3059" y="230"/>
                    </a:lnTo>
                    <a:lnTo>
                      <a:pt x="3081" y="225"/>
                    </a:lnTo>
                    <a:lnTo>
                      <a:pt x="3102" y="219"/>
                    </a:lnTo>
                    <a:lnTo>
                      <a:pt x="3124" y="213"/>
                    </a:lnTo>
                    <a:lnTo>
                      <a:pt x="3146" y="207"/>
                    </a:lnTo>
                    <a:lnTo>
                      <a:pt x="3167" y="202"/>
                    </a:lnTo>
                    <a:lnTo>
                      <a:pt x="3189" y="197"/>
                    </a:lnTo>
                    <a:lnTo>
                      <a:pt x="3211" y="191"/>
                    </a:lnTo>
                    <a:lnTo>
                      <a:pt x="3232" y="186"/>
                    </a:lnTo>
                    <a:lnTo>
                      <a:pt x="3255" y="182"/>
                    </a:lnTo>
                    <a:lnTo>
                      <a:pt x="3276" y="177"/>
                    </a:lnTo>
                    <a:lnTo>
                      <a:pt x="3297" y="172"/>
                    </a:lnTo>
                    <a:lnTo>
                      <a:pt x="3320" y="166"/>
                    </a:lnTo>
                    <a:lnTo>
                      <a:pt x="3341" y="162"/>
                    </a:lnTo>
                    <a:lnTo>
                      <a:pt x="3363" y="157"/>
                    </a:lnTo>
                    <a:lnTo>
                      <a:pt x="3384" y="153"/>
                    </a:lnTo>
                    <a:lnTo>
                      <a:pt x="3406" y="148"/>
                    </a:lnTo>
                    <a:lnTo>
                      <a:pt x="3428" y="144"/>
                    </a:lnTo>
                    <a:lnTo>
                      <a:pt x="3449" y="139"/>
                    </a:lnTo>
                    <a:lnTo>
                      <a:pt x="3472" y="135"/>
                    </a:lnTo>
                    <a:lnTo>
                      <a:pt x="3493" y="131"/>
                    </a:lnTo>
                    <a:lnTo>
                      <a:pt x="3514" y="127"/>
                    </a:lnTo>
                    <a:lnTo>
                      <a:pt x="3537" y="121"/>
                    </a:lnTo>
                    <a:lnTo>
                      <a:pt x="3558" y="117"/>
                    </a:lnTo>
                    <a:lnTo>
                      <a:pt x="3580" y="113"/>
                    </a:lnTo>
                    <a:lnTo>
                      <a:pt x="3602" y="109"/>
                    </a:lnTo>
                    <a:lnTo>
                      <a:pt x="3623" y="105"/>
                    </a:lnTo>
                    <a:lnTo>
                      <a:pt x="3645" y="101"/>
                    </a:lnTo>
                    <a:lnTo>
                      <a:pt x="3666" y="97"/>
                    </a:lnTo>
                    <a:lnTo>
                      <a:pt x="3688" y="94"/>
                    </a:lnTo>
                    <a:lnTo>
                      <a:pt x="3710" y="90"/>
                    </a:lnTo>
                    <a:lnTo>
                      <a:pt x="3731" y="86"/>
                    </a:lnTo>
                    <a:lnTo>
                      <a:pt x="3754" y="82"/>
                    </a:lnTo>
                    <a:lnTo>
                      <a:pt x="3775" y="79"/>
                    </a:lnTo>
                    <a:lnTo>
                      <a:pt x="3796" y="75"/>
                    </a:lnTo>
                    <a:lnTo>
                      <a:pt x="3819" y="71"/>
                    </a:lnTo>
                    <a:lnTo>
                      <a:pt x="3840" y="68"/>
                    </a:lnTo>
                    <a:lnTo>
                      <a:pt x="3862" y="64"/>
                    </a:lnTo>
                    <a:lnTo>
                      <a:pt x="3883" y="60"/>
                    </a:lnTo>
                    <a:lnTo>
                      <a:pt x="3905" y="58"/>
                    </a:lnTo>
                    <a:lnTo>
                      <a:pt x="3927" y="54"/>
                    </a:lnTo>
                    <a:lnTo>
                      <a:pt x="3948" y="51"/>
                    </a:lnTo>
                    <a:lnTo>
                      <a:pt x="3971" y="47"/>
                    </a:lnTo>
                    <a:lnTo>
                      <a:pt x="3992" y="45"/>
                    </a:lnTo>
                    <a:lnTo>
                      <a:pt x="4013" y="41"/>
                    </a:lnTo>
                    <a:lnTo>
                      <a:pt x="4036" y="38"/>
                    </a:lnTo>
                    <a:lnTo>
                      <a:pt x="4057" y="35"/>
                    </a:lnTo>
                    <a:lnTo>
                      <a:pt x="4078" y="31"/>
                    </a:lnTo>
                    <a:lnTo>
                      <a:pt x="4101" y="29"/>
                    </a:lnTo>
                    <a:lnTo>
                      <a:pt x="4122" y="26"/>
                    </a:lnTo>
                    <a:lnTo>
                      <a:pt x="4144" y="22"/>
                    </a:lnTo>
                    <a:lnTo>
                      <a:pt x="4165" y="19"/>
                    </a:lnTo>
                    <a:lnTo>
                      <a:pt x="4187" y="17"/>
                    </a:lnTo>
                    <a:lnTo>
                      <a:pt x="4209" y="14"/>
                    </a:lnTo>
                    <a:lnTo>
                      <a:pt x="4230" y="11"/>
                    </a:lnTo>
                    <a:lnTo>
                      <a:pt x="4253" y="9"/>
                    </a:lnTo>
                    <a:lnTo>
                      <a:pt x="4274" y="6"/>
                    </a:lnTo>
                    <a:lnTo>
                      <a:pt x="4295" y="2"/>
                    </a:lnTo>
                    <a:lnTo>
                      <a:pt x="4318" y="0"/>
                    </a:lnTo>
                  </a:path>
                </a:pathLst>
              </a:custGeom>
              <a:noFill/>
              <a:ln w="14288">
                <a:solidFill>
                  <a:srgbClr val="06FA1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6" name="Freeform 57">
                <a:extLst>
                  <a:ext uri="{FF2B5EF4-FFF2-40B4-BE49-F238E27FC236}">
                    <a16:creationId xmlns:a16="http://schemas.microsoft.com/office/drawing/2014/main" id="{924CB0AC-966D-490C-81BE-9B6DEFAE7A8E}"/>
                  </a:ext>
                </a:extLst>
              </p:cNvPr>
              <p:cNvSpPr>
                <a:spLocks/>
              </p:cNvSpPr>
              <p:nvPr/>
            </p:nvSpPr>
            <p:spPr bwMode="auto">
              <a:xfrm>
                <a:off x="595271" y="6444771"/>
                <a:ext cx="25426" cy="15185"/>
              </a:xfrm>
              <a:custGeom>
                <a:avLst/>
                <a:gdLst>
                  <a:gd name="T0" fmla="*/ 27 w 53"/>
                  <a:gd name="T1" fmla="*/ 0 h 39"/>
                  <a:gd name="T2" fmla="*/ 0 w 53"/>
                  <a:gd name="T3" fmla="*/ 39 h 39"/>
                  <a:gd name="T4" fmla="*/ 53 w 53"/>
                  <a:gd name="T5" fmla="*/ 39 h 39"/>
                  <a:gd name="T6" fmla="*/ 27 w 53"/>
                  <a:gd name="T7" fmla="*/ 0 h 39"/>
                </a:gdLst>
                <a:ahLst/>
                <a:cxnLst>
                  <a:cxn ang="0">
                    <a:pos x="T0" y="T1"/>
                  </a:cxn>
                  <a:cxn ang="0">
                    <a:pos x="T2" y="T3"/>
                  </a:cxn>
                  <a:cxn ang="0">
                    <a:pos x="T4" y="T5"/>
                  </a:cxn>
                  <a:cxn ang="0">
                    <a:pos x="T6" y="T7"/>
                  </a:cxn>
                </a:cxnLst>
                <a:rect l="0" t="0" r="r" b="b"/>
                <a:pathLst>
                  <a:path w="53" h="39">
                    <a:moveTo>
                      <a:pt x="27" y="0"/>
                    </a:moveTo>
                    <a:lnTo>
                      <a:pt x="0" y="39"/>
                    </a:lnTo>
                    <a:lnTo>
                      <a:pt x="53" y="39"/>
                    </a:lnTo>
                    <a:lnTo>
                      <a:pt x="27" y="0"/>
                    </a:lnTo>
                    <a:close/>
                  </a:path>
                </a:pathLst>
              </a:custGeom>
              <a:solidFill>
                <a:srgbClr val="FF8000"/>
              </a:solidFill>
              <a:ln w="0">
                <a:solidFill>
                  <a:srgbClr val="FF8000"/>
                </a:solidFill>
                <a:prstDash val="solid"/>
                <a:round/>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77" name="Freeform 61">
                <a:extLst>
                  <a:ext uri="{FF2B5EF4-FFF2-40B4-BE49-F238E27FC236}">
                    <a16:creationId xmlns:a16="http://schemas.microsoft.com/office/drawing/2014/main" id="{E36CED1C-41B9-4194-838D-DF6880DA6C50}"/>
                  </a:ext>
                </a:extLst>
              </p:cNvPr>
              <p:cNvSpPr>
                <a:spLocks/>
              </p:cNvSpPr>
              <p:nvPr/>
            </p:nvSpPr>
            <p:spPr bwMode="auto">
              <a:xfrm>
                <a:off x="607513" y="5339294"/>
                <a:ext cx="2033114" cy="1131292"/>
              </a:xfrm>
              <a:custGeom>
                <a:avLst/>
                <a:gdLst>
                  <a:gd name="T0" fmla="*/ 65 w 4318"/>
                  <a:gd name="T1" fmla="*/ 2956 h 2980"/>
                  <a:gd name="T2" fmla="*/ 152 w 4318"/>
                  <a:gd name="T3" fmla="*/ 2873 h 2980"/>
                  <a:gd name="T4" fmla="*/ 238 w 4318"/>
                  <a:gd name="T5" fmla="*/ 2745 h 2980"/>
                  <a:gd name="T6" fmla="*/ 325 w 4318"/>
                  <a:gd name="T7" fmla="*/ 2588 h 2980"/>
                  <a:gd name="T8" fmla="*/ 413 w 4318"/>
                  <a:gd name="T9" fmla="*/ 2415 h 2980"/>
                  <a:gd name="T10" fmla="*/ 499 w 4318"/>
                  <a:gd name="T11" fmla="*/ 2235 h 2980"/>
                  <a:gd name="T12" fmla="*/ 586 w 4318"/>
                  <a:gd name="T13" fmla="*/ 2055 h 2980"/>
                  <a:gd name="T14" fmla="*/ 672 w 4318"/>
                  <a:gd name="T15" fmla="*/ 1882 h 2980"/>
                  <a:gd name="T16" fmla="*/ 760 w 4318"/>
                  <a:gd name="T17" fmla="*/ 1719 h 2980"/>
                  <a:gd name="T18" fmla="*/ 846 w 4318"/>
                  <a:gd name="T19" fmla="*/ 1567 h 2980"/>
                  <a:gd name="T20" fmla="*/ 933 w 4318"/>
                  <a:gd name="T21" fmla="*/ 1425 h 2980"/>
                  <a:gd name="T22" fmla="*/ 1019 w 4318"/>
                  <a:gd name="T23" fmla="*/ 1297 h 2980"/>
                  <a:gd name="T24" fmla="*/ 1106 w 4318"/>
                  <a:gd name="T25" fmla="*/ 1180 h 2980"/>
                  <a:gd name="T26" fmla="*/ 1194 w 4318"/>
                  <a:gd name="T27" fmla="*/ 1074 h 2980"/>
                  <a:gd name="T28" fmla="*/ 1280 w 4318"/>
                  <a:gd name="T29" fmla="*/ 979 h 2980"/>
                  <a:gd name="T30" fmla="*/ 1367 w 4318"/>
                  <a:gd name="T31" fmla="*/ 892 h 2980"/>
                  <a:gd name="T32" fmla="*/ 1453 w 4318"/>
                  <a:gd name="T33" fmla="*/ 814 h 2980"/>
                  <a:gd name="T34" fmla="*/ 1540 w 4318"/>
                  <a:gd name="T35" fmla="*/ 742 h 2980"/>
                  <a:gd name="T36" fmla="*/ 1627 w 4318"/>
                  <a:gd name="T37" fmla="*/ 677 h 2980"/>
                  <a:gd name="T38" fmla="*/ 1714 w 4318"/>
                  <a:gd name="T39" fmla="*/ 619 h 2980"/>
                  <a:gd name="T40" fmla="*/ 1801 w 4318"/>
                  <a:gd name="T41" fmla="*/ 566 h 2980"/>
                  <a:gd name="T42" fmla="*/ 1887 w 4318"/>
                  <a:gd name="T43" fmla="*/ 518 h 2980"/>
                  <a:gd name="T44" fmla="*/ 1975 w 4318"/>
                  <a:gd name="T45" fmla="*/ 473 h 2980"/>
                  <a:gd name="T46" fmla="*/ 2061 w 4318"/>
                  <a:gd name="T47" fmla="*/ 434 h 2980"/>
                  <a:gd name="T48" fmla="*/ 2148 w 4318"/>
                  <a:gd name="T49" fmla="*/ 397 h 2980"/>
                  <a:gd name="T50" fmla="*/ 2234 w 4318"/>
                  <a:gd name="T51" fmla="*/ 364 h 2980"/>
                  <a:gd name="T52" fmla="*/ 2321 w 4318"/>
                  <a:gd name="T53" fmla="*/ 332 h 2980"/>
                  <a:gd name="T54" fmla="*/ 2408 w 4318"/>
                  <a:gd name="T55" fmla="*/ 304 h 2980"/>
                  <a:gd name="T56" fmla="*/ 2495 w 4318"/>
                  <a:gd name="T57" fmla="*/ 278 h 2980"/>
                  <a:gd name="T58" fmla="*/ 2582 w 4318"/>
                  <a:gd name="T59" fmla="*/ 254 h 2980"/>
                  <a:gd name="T60" fmla="*/ 2668 w 4318"/>
                  <a:gd name="T61" fmla="*/ 231 h 2980"/>
                  <a:gd name="T62" fmla="*/ 2756 w 4318"/>
                  <a:gd name="T63" fmla="*/ 210 h 2980"/>
                  <a:gd name="T64" fmla="*/ 2842 w 4318"/>
                  <a:gd name="T65" fmla="*/ 190 h 2980"/>
                  <a:gd name="T66" fmla="*/ 2929 w 4318"/>
                  <a:gd name="T67" fmla="*/ 173 h 2980"/>
                  <a:gd name="T68" fmla="*/ 3015 w 4318"/>
                  <a:gd name="T69" fmla="*/ 156 h 2980"/>
                  <a:gd name="T70" fmla="*/ 3102 w 4318"/>
                  <a:gd name="T71" fmla="*/ 140 h 2980"/>
                  <a:gd name="T72" fmla="*/ 3189 w 4318"/>
                  <a:gd name="T73" fmla="*/ 125 h 2980"/>
                  <a:gd name="T74" fmla="*/ 3276 w 4318"/>
                  <a:gd name="T75" fmla="*/ 112 h 2980"/>
                  <a:gd name="T76" fmla="*/ 3363 w 4318"/>
                  <a:gd name="T77" fmla="*/ 99 h 2980"/>
                  <a:gd name="T78" fmla="*/ 3449 w 4318"/>
                  <a:gd name="T79" fmla="*/ 87 h 2980"/>
                  <a:gd name="T80" fmla="*/ 3537 w 4318"/>
                  <a:gd name="T81" fmla="*/ 76 h 2980"/>
                  <a:gd name="T82" fmla="*/ 3623 w 4318"/>
                  <a:gd name="T83" fmla="*/ 66 h 2980"/>
                  <a:gd name="T84" fmla="*/ 3710 w 4318"/>
                  <a:gd name="T85" fmla="*/ 55 h 2980"/>
                  <a:gd name="T86" fmla="*/ 3796 w 4318"/>
                  <a:gd name="T87" fmla="*/ 46 h 2980"/>
                  <a:gd name="T88" fmla="*/ 3883 w 4318"/>
                  <a:gd name="T89" fmla="*/ 38 h 2980"/>
                  <a:gd name="T90" fmla="*/ 3971 w 4318"/>
                  <a:gd name="T91" fmla="*/ 29 h 2980"/>
                  <a:gd name="T92" fmla="*/ 4057 w 4318"/>
                  <a:gd name="T93" fmla="*/ 21 h 2980"/>
                  <a:gd name="T94" fmla="*/ 4144 w 4318"/>
                  <a:gd name="T95" fmla="*/ 14 h 2980"/>
                  <a:gd name="T96" fmla="*/ 4230 w 4318"/>
                  <a:gd name="T97" fmla="*/ 6 h 2980"/>
                  <a:gd name="T98" fmla="*/ 4318 w 4318"/>
                  <a:gd name="T99" fmla="*/ 0 h 2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18" h="2980">
                    <a:moveTo>
                      <a:pt x="0" y="2980"/>
                    </a:moveTo>
                    <a:lnTo>
                      <a:pt x="22" y="2976"/>
                    </a:lnTo>
                    <a:lnTo>
                      <a:pt x="43" y="2968"/>
                    </a:lnTo>
                    <a:lnTo>
                      <a:pt x="65" y="2956"/>
                    </a:lnTo>
                    <a:lnTo>
                      <a:pt x="87" y="2940"/>
                    </a:lnTo>
                    <a:lnTo>
                      <a:pt x="108" y="2921"/>
                    </a:lnTo>
                    <a:lnTo>
                      <a:pt x="131" y="2898"/>
                    </a:lnTo>
                    <a:lnTo>
                      <a:pt x="152" y="2873"/>
                    </a:lnTo>
                    <a:lnTo>
                      <a:pt x="173" y="2844"/>
                    </a:lnTo>
                    <a:lnTo>
                      <a:pt x="196" y="2813"/>
                    </a:lnTo>
                    <a:lnTo>
                      <a:pt x="217" y="2780"/>
                    </a:lnTo>
                    <a:lnTo>
                      <a:pt x="238" y="2745"/>
                    </a:lnTo>
                    <a:lnTo>
                      <a:pt x="260" y="2707"/>
                    </a:lnTo>
                    <a:lnTo>
                      <a:pt x="282" y="2669"/>
                    </a:lnTo>
                    <a:lnTo>
                      <a:pt x="304" y="2629"/>
                    </a:lnTo>
                    <a:lnTo>
                      <a:pt x="325" y="2588"/>
                    </a:lnTo>
                    <a:lnTo>
                      <a:pt x="347" y="2546"/>
                    </a:lnTo>
                    <a:lnTo>
                      <a:pt x="369" y="2502"/>
                    </a:lnTo>
                    <a:lnTo>
                      <a:pt x="390" y="2459"/>
                    </a:lnTo>
                    <a:lnTo>
                      <a:pt x="413" y="2415"/>
                    </a:lnTo>
                    <a:lnTo>
                      <a:pt x="434" y="2370"/>
                    </a:lnTo>
                    <a:lnTo>
                      <a:pt x="455" y="2325"/>
                    </a:lnTo>
                    <a:lnTo>
                      <a:pt x="478" y="2280"/>
                    </a:lnTo>
                    <a:lnTo>
                      <a:pt x="499" y="2235"/>
                    </a:lnTo>
                    <a:lnTo>
                      <a:pt x="521" y="2190"/>
                    </a:lnTo>
                    <a:lnTo>
                      <a:pt x="542" y="2145"/>
                    </a:lnTo>
                    <a:lnTo>
                      <a:pt x="564" y="2100"/>
                    </a:lnTo>
                    <a:lnTo>
                      <a:pt x="586" y="2055"/>
                    </a:lnTo>
                    <a:lnTo>
                      <a:pt x="607" y="2011"/>
                    </a:lnTo>
                    <a:lnTo>
                      <a:pt x="628" y="1968"/>
                    </a:lnTo>
                    <a:lnTo>
                      <a:pt x="651" y="1925"/>
                    </a:lnTo>
                    <a:lnTo>
                      <a:pt x="672" y="1882"/>
                    </a:lnTo>
                    <a:lnTo>
                      <a:pt x="695" y="1841"/>
                    </a:lnTo>
                    <a:lnTo>
                      <a:pt x="716" y="1800"/>
                    </a:lnTo>
                    <a:lnTo>
                      <a:pt x="737" y="1759"/>
                    </a:lnTo>
                    <a:lnTo>
                      <a:pt x="760" y="1719"/>
                    </a:lnTo>
                    <a:lnTo>
                      <a:pt x="781" y="1679"/>
                    </a:lnTo>
                    <a:lnTo>
                      <a:pt x="803" y="1641"/>
                    </a:lnTo>
                    <a:lnTo>
                      <a:pt x="824" y="1602"/>
                    </a:lnTo>
                    <a:lnTo>
                      <a:pt x="846" y="1567"/>
                    </a:lnTo>
                    <a:lnTo>
                      <a:pt x="868" y="1530"/>
                    </a:lnTo>
                    <a:lnTo>
                      <a:pt x="889" y="1494"/>
                    </a:lnTo>
                    <a:lnTo>
                      <a:pt x="912" y="1459"/>
                    </a:lnTo>
                    <a:lnTo>
                      <a:pt x="933" y="1425"/>
                    </a:lnTo>
                    <a:lnTo>
                      <a:pt x="954" y="1392"/>
                    </a:lnTo>
                    <a:lnTo>
                      <a:pt x="977" y="1360"/>
                    </a:lnTo>
                    <a:lnTo>
                      <a:pt x="998" y="1328"/>
                    </a:lnTo>
                    <a:lnTo>
                      <a:pt x="1019" y="1297"/>
                    </a:lnTo>
                    <a:lnTo>
                      <a:pt x="1041" y="1268"/>
                    </a:lnTo>
                    <a:lnTo>
                      <a:pt x="1063" y="1237"/>
                    </a:lnTo>
                    <a:lnTo>
                      <a:pt x="1085" y="1208"/>
                    </a:lnTo>
                    <a:lnTo>
                      <a:pt x="1106" y="1180"/>
                    </a:lnTo>
                    <a:lnTo>
                      <a:pt x="1127" y="1152"/>
                    </a:lnTo>
                    <a:lnTo>
                      <a:pt x="1150" y="1126"/>
                    </a:lnTo>
                    <a:lnTo>
                      <a:pt x="1171" y="1099"/>
                    </a:lnTo>
                    <a:lnTo>
                      <a:pt x="1194" y="1074"/>
                    </a:lnTo>
                    <a:lnTo>
                      <a:pt x="1215" y="1049"/>
                    </a:lnTo>
                    <a:lnTo>
                      <a:pt x="1236" y="1025"/>
                    </a:lnTo>
                    <a:lnTo>
                      <a:pt x="1259" y="1001"/>
                    </a:lnTo>
                    <a:lnTo>
                      <a:pt x="1280" y="979"/>
                    </a:lnTo>
                    <a:lnTo>
                      <a:pt x="1302" y="956"/>
                    </a:lnTo>
                    <a:lnTo>
                      <a:pt x="1323" y="934"/>
                    </a:lnTo>
                    <a:lnTo>
                      <a:pt x="1345" y="913"/>
                    </a:lnTo>
                    <a:lnTo>
                      <a:pt x="1367" y="892"/>
                    </a:lnTo>
                    <a:lnTo>
                      <a:pt x="1388" y="872"/>
                    </a:lnTo>
                    <a:lnTo>
                      <a:pt x="1411" y="852"/>
                    </a:lnTo>
                    <a:lnTo>
                      <a:pt x="1432" y="832"/>
                    </a:lnTo>
                    <a:lnTo>
                      <a:pt x="1453" y="814"/>
                    </a:lnTo>
                    <a:lnTo>
                      <a:pt x="1476" y="795"/>
                    </a:lnTo>
                    <a:lnTo>
                      <a:pt x="1497" y="776"/>
                    </a:lnTo>
                    <a:lnTo>
                      <a:pt x="1518" y="759"/>
                    </a:lnTo>
                    <a:lnTo>
                      <a:pt x="1540" y="742"/>
                    </a:lnTo>
                    <a:lnTo>
                      <a:pt x="1562" y="725"/>
                    </a:lnTo>
                    <a:lnTo>
                      <a:pt x="1584" y="709"/>
                    </a:lnTo>
                    <a:lnTo>
                      <a:pt x="1605" y="693"/>
                    </a:lnTo>
                    <a:lnTo>
                      <a:pt x="1627" y="677"/>
                    </a:lnTo>
                    <a:lnTo>
                      <a:pt x="1649" y="663"/>
                    </a:lnTo>
                    <a:lnTo>
                      <a:pt x="1670" y="648"/>
                    </a:lnTo>
                    <a:lnTo>
                      <a:pt x="1693" y="634"/>
                    </a:lnTo>
                    <a:lnTo>
                      <a:pt x="1714" y="619"/>
                    </a:lnTo>
                    <a:lnTo>
                      <a:pt x="1735" y="606"/>
                    </a:lnTo>
                    <a:lnTo>
                      <a:pt x="1758" y="593"/>
                    </a:lnTo>
                    <a:lnTo>
                      <a:pt x="1779" y="579"/>
                    </a:lnTo>
                    <a:lnTo>
                      <a:pt x="1801" y="566"/>
                    </a:lnTo>
                    <a:lnTo>
                      <a:pt x="1822" y="554"/>
                    </a:lnTo>
                    <a:lnTo>
                      <a:pt x="1844" y="542"/>
                    </a:lnTo>
                    <a:lnTo>
                      <a:pt x="1866" y="530"/>
                    </a:lnTo>
                    <a:lnTo>
                      <a:pt x="1887" y="518"/>
                    </a:lnTo>
                    <a:lnTo>
                      <a:pt x="1908" y="507"/>
                    </a:lnTo>
                    <a:lnTo>
                      <a:pt x="1931" y="496"/>
                    </a:lnTo>
                    <a:lnTo>
                      <a:pt x="1952" y="485"/>
                    </a:lnTo>
                    <a:lnTo>
                      <a:pt x="1975" y="473"/>
                    </a:lnTo>
                    <a:lnTo>
                      <a:pt x="1996" y="464"/>
                    </a:lnTo>
                    <a:lnTo>
                      <a:pt x="2017" y="454"/>
                    </a:lnTo>
                    <a:lnTo>
                      <a:pt x="2040" y="443"/>
                    </a:lnTo>
                    <a:lnTo>
                      <a:pt x="2061" y="434"/>
                    </a:lnTo>
                    <a:lnTo>
                      <a:pt x="2083" y="424"/>
                    </a:lnTo>
                    <a:lnTo>
                      <a:pt x="2104" y="415"/>
                    </a:lnTo>
                    <a:lnTo>
                      <a:pt x="2126" y="406"/>
                    </a:lnTo>
                    <a:lnTo>
                      <a:pt x="2148" y="397"/>
                    </a:lnTo>
                    <a:lnTo>
                      <a:pt x="2169" y="389"/>
                    </a:lnTo>
                    <a:lnTo>
                      <a:pt x="2192" y="379"/>
                    </a:lnTo>
                    <a:lnTo>
                      <a:pt x="2213" y="372"/>
                    </a:lnTo>
                    <a:lnTo>
                      <a:pt x="2234" y="364"/>
                    </a:lnTo>
                    <a:lnTo>
                      <a:pt x="2257" y="356"/>
                    </a:lnTo>
                    <a:lnTo>
                      <a:pt x="2278" y="348"/>
                    </a:lnTo>
                    <a:lnTo>
                      <a:pt x="2300" y="340"/>
                    </a:lnTo>
                    <a:lnTo>
                      <a:pt x="2321" y="332"/>
                    </a:lnTo>
                    <a:lnTo>
                      <a:pt x="2343" y="325"/>
                    </a:lnTo>
                    <a:lnTo>
                      <a:pt x="2365" y="317"/>
                    </a:lnTo>
                    <a:lnTo>
                      <a:pt x="2386" y="311"/>
                    </a:lnTo>
                    <a:lnTo>
                      <a:pt x="2408" y="304"/>
                    </a:lnTo>
                    <a:lnTo>
                      <a:pt x="2430" y="297"/>
                    </a:lnTo>
                    <a:lnTo>
                      <a:pt x="2451" y="291"/>
                    </a:lnTo>
                    <a:lnTo>
                      <a:pt x="2474" y="284"/>
                    </a:lnTo>
                    <a:lnTo>
                      <a:pt x="2495" y="278"/>
                    </a:lnTo>
                    <a:lnTo>
                      <a:pt x="2516" y="271"/>
                    </a:lnTo>
                    <a:lnTo>
                      <a:pt x="2539" y="266"/>
                    </a:lnTo>
                    <a:lnTo>
                      <a:pt x="2560" y="259"/>
                    </a:lnTo>
                    <a:lnTo>
                      <a:pt x="2582" y="254"/>
                    </a:lnTo>
                    <a:lnTo>
                      <a:pt x="2603" y="247"/>
                    </a:lnTo>
                    <a:lnTo>
                      <a:pt x="2625" y="242"/>
                    </a:lnTo>
                    <a:lnTo>
                      <a:pt x="2647" y="237"/>
                    </a:lnTo>
                    <a:lnTo>
                      <a:pt x="2668" y="231"/>
                    </a:lnTo>
                    <a:lnTo>
                      <a:pt x="2691" y="226"/>
                    </a:lnTo>
                    <a:lnTo>
                      <a:pt x="2712" y="221"/>
                    </a:lnTo>
                    <a:lnTo>
                      <a:pt x="2733" y="215"/>
                    </a:lnTo>
                    <a:lnTo>
                      <a:pt x="2756" y="210"/>
                    </a:lnTo>
                    <a:lnTo>
                      <a:pt x="2777" y="205"/>
                    </a:lnTo>
                    <a:lnTo>
                      <a:pt x="2798" y="199"/>
                    </a:lnTo>
                    <a:lnTo>
                      <a:pt x="2821" y="195"/>
                    </a:lnTo>
                    <a:lnTo>
                      <a:pt x="2842" y="190"/>
                    </a:lnTo>
                    <a:lnTo>
                      <a:pt x="2864" y="186"/>
                    </a:lnTo>
                    <a:lnTo>
                      <a:pt x="2885" y="181"/>
                    </a:lnTo>
                    <a:lnTo>
                      <a:pt x="2907" y="177"/>
                    </a:lnTo>
                    <a:lnTo>
                      <a:pt x="2929" y="173"/>
                    </a:lnTo>
                    <a:lnTo>
                      <a:pt x="2950" y="168"/>
                    </a:lnTo>
                    <a:lnTo>
                      <a:pt x="2973" y="164"/>
                    </a:lnTo>
                    <a:lnTo>
                      <a:pt x="2994" y="160"/>
                    </a:lnTo>
                    <a:lnTo>
                      <a:pt x="3015" y="156"/>
                    </a:lnTo>
                    <a:lnTo>
                      <a:pt x="3038" y="152"/>
                    </a:lnTo>
                    <a:lnTo>
                      <a:pt x="3059" y="148"/>
                    </a:lnTo>
                    <a:lnTo>
                      <a:pt x="3081" y="144"/>
                    </a:lnTo>
                    <a:lnTo>
                      <a:pt x="3102" y="140"/>
                    </a:lnTo>
                    <a:lnTo>
                      <a:pt x="3124" y="136"/>
                    </a:lnTo>
                    <a:lnTo>
                      <a:pt x="3146" y="133"/>
                    </a:lnTo>
                    <a:lnTo>
                      <a:pt x="3167" y="129"/>
                    </a:lnTo>
                    <a:lnTo>
                      <a:pt x="3189" y="125"/>
                    </a:lnTo>
                    <a:lnTo>
                      <a:pt x="3211" y="123"/>
                    </a:lnTo>
                    <a:lnTo>
                      <a:pt x="3232" y="119"/>
                    </a:lnTo>
                    <a:lnTo>
                      <a:pt x="3255" y="115"/>
                    </a:lnTo>
                    <a:lnTo>
                      <a:pt x="3276" y="112"/>
                    </a:lnTo>
                    <a:lnTo>
                      <a:pt x="3297" y="108"/>
                    </a:lnTo>
                    <a:lnTo>
                      <a:pt x="3320" y="105"/>
                    </a:lnTo>
                    <a:lnTo>
                      <a:pt x="3341" y="103"/>
                    </a:lnTo>
                    <a:lnTo>
                      <a:pt x="3363" y="99"/>
                    </a:lnTo>
                    <a:lnTo>
                      <a:pt x="3384" y="96"/>
                    </a:lnTo>
                    <a:lnTo>
                      <a:pt x="3406" y="94"/>
                    </a:lnTo>
                    <a:lnTo>
                      <a:pt x="3428" y="90"/>
                    </a:lnTo>
                    <a:lnTo>
                      <a:pt x="3449" y="87"/>
                    </a:lnTo>
                    <a:lnTo>
                      <a:pt x="3472" y="84"/>
                    </a:lnTo>
                    <a:lnTo>
                      <a:pt x="3493" y="82"/>
                    </a:lnTo>
                    <a:lnTo>
                      <a:pt x="3514" y="79"/>
                    </a:lnTo>
                    <a:lnTo>
                      <a:pt x="3537" y="76"/>
                    </a:lnTo>
                    <a:lnTo>
                      <a:pt x="3558" y="74"/>
                    </a:lnTo>
                    <a:lnTo>
                      <a:pt x="3580" y="71"/>
                    </a:lnTo>
                    <a:lnTo>
                      <a:pt x="3602" y="68"/>
                    </a:lnTo>
                    <a:lnTo>
                      <a:pt x="3623" y="66"/>
                    </a:lnTo>
                    <a:lnTo>
                      <a:pt x="3645" y="63"/>
                    </a:lnTo>
                    <a:lnTo>
                      <a:pt x="3666" y="60"/>
                    </a:lnTo>
                    <a:lnTo>
                      <a:pt x="3688" y="58"/>
                    </a:lnTo>
                    <a:lnTo>
                      <a:pt x="3710" y="55"/>
                    </a:lnTo>
                    <a:lnTo>
                      <a:pt x="3731" y="53"/>
                    </a:lnTo>
                    <a:lnTo>
                      <a:pt x="3754" y="51"/>
                    </a:lnTo>
                    <a:lnTo>
                      <a:pt x="3775" y="49"/>
                    </a:lnTo>
                    <a:lnTo>
                      <a:pt x="3796" y="46"/>
                    </a:lnTo>
                    <a:lnTo>
                      <a:pt x="3819" y="45"/>
                    </a:lnTo>
                    <a:lnTo>
                      <a:pt x="3840" y="42"/>
                    </a:lnTo>
                    <a:lnTo>
                      <a:pt x="3862" y="39"/>
                    </a:lnTo>
                    <a:lnTo>
                      <a:pt x="3883" y="38"/>
                    </a:lnTo>
                    <a:lnTo>
                      <a:pt x="3905" y="35"/>
                    </a:lnTo>
                    <a:lnTo>
                      <a:pt x="3927" y="33"/>
                    </a:lnTo>
                    <a:lnTo>
                      <a:pt x="3948" y="31"/>
                    </a:lnTo>
                    <a:lnTo>
                      <a:pt x="3971" y="29"/>
                    </a:lnTo>
                    <a:lnTo>
                      <a:pt x="3992" y="27"/>
                    </a:lnTo>
                    <a:lnTo>
                      <a:pt x="4013" y="25"/>
                    </a:lnTo>
                    <a:lnTo>
                      <a:pt x="4036" y="23"/>
                    </a:lnTo>
                    <a:lnTo>
                      <a:pt x="4057" y="21"/>
                    </a:lnTo>
                    <a:lnTo>
                      <a:pt x="4078" y="19"/>
                    </a:lnTo>
                    <a:lnTo>
                      <a:pt x="4101" y="17"/>
                    </a:lnTo>
                    <a:lnTo>
                      <a:pt x="4122" y="15"/>
                    </a:lnTo>
                    <a:lnTo>
                      <a:pt x="4144" y="14"/>
                    </a:lnTo>
                    <a:lnTo>
                      <a:pt x="4165" y="12"/>
                    </a:lnTo>
                    <a:lnTo>
                      <a:pt x="4187" y="10"/>
                    </a:lnTo>
                    <a:lnTo>
                      <a:pt x="4209" y="9"/>
                    </a:lnTo>
                    <a:lnTo>
                      <a:pt x="4230" y="6"/>
                    </a:lnTo>
                    <a:lnTo>
                      <a:pt x="4253" y="5"/>
                    </a:lnTo>
                    <a:lnTo>
                      <a:pt x="4274" y="4"/>
                    </a:lnTo>
                    <a:lnTo>
                      <a:pt x="4295" y="1"/>
                    </a:lnTo>
                    <a:lnTo>
                      <a:pt x="4318" y="0"/>
                    </a:lnTo>
                  </a:path>
                </a:pathLst>
              </a:custGeom>
              <a:noFill/>
              <a:ln w="14288">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78" name="Freeform 62">
                <a:extLst>
                  <a:ext uri="{FF2B5EF4-FFF2-40B4-BE49-F238E27FC236}">
                    <a16:creationId xmlns:a16="http://schemas.microsoft.com/office/drawing/2014/main" id="{6029C79F-F2E1-46AF-AD73-0BB27FA87483}"/>
                  </a:ext>
                </a:extLst>
              </p:cNvPr>
              <p:cNvSpPr>
                <a:spLocks/>
              </p:cNvSpPr>
              <p:nvPr/>
            </p:nvSpPr>
            <p:spPr bwMode="auto">
              <a:xfrm>
                <a:off x="595271" y="6444771"/>
                <a:ext cx="25426" cy="19741"/>
              </a:xfrm>
              <a:custGeom>
                <a:avLst/>
                <a:gdLst>
                  <a:gd name="T0" fmla="*/ 0 w 53"/>
                  <a:gd name="T1" fmla="*/ 0 h 53"/>
                  <a:gd name="T2" fmla="*/ 53 w 53"/>
                  <a:gd name="T3" fmla="*/ 0 h 53"/>
                  <a:gd name="T4" fmla="*/ 27 w 53"/>
                  <a:gd name="T5" fmla="*/ 53 h 53"/>
                  <a:gd name="T6" fmla="*/ 0 w 53"/>
                  <a:gd name="T7" fmla="*/ 0 h 53"/>
                </a:gdLst>
                <a:ahLst/>
                <a:cxnLst>
                  <a:cxn ang="0">
                    <a:pos x="T0" y="T1"/>
                  </a:cxn>
                  <a:cxn ang="0">
                    <a:pos x="T2" y="T3"/>
                  </a:cxn>
                  <a:cxn ang="0">
                    <a:pos x="T4" y="T5"/>
                  </a:cxn>
                  <a:cxn ang="0">
                    <a:pos x="T6" y="T7"/>
                  </a:cxn>
                </a:cxnLst>
                <a:rect l="0" t="0" r="r" b="b"/>
                <a:pathLst>
                  <a:path w="53" h="53">
                    <a:moveTo>
                      <a:pt x="0" y="0"/>
                    </a:moveTo>
                    <a:lnTo>
                      <a:pt x="53" y="0"/>
                    </a:lnTo>
                    <a:lnTo>
                      <a:pt x="27" y="53"/>
                    </a:lnTo>
                    <a:lnTo>
                      <a:pt x="0" y="0"/>
                    </a:lnTo>
                    <a:close/>
                  </a:path>
                </a:pathLst>
              </a:custGeom>
              <a:solidFill>
                <a:srgbClr val="FF8000"/>
              </a:solidFill>
              <a:ln w="0">
                <a:solidFill>
                  <a:srgbClr val="FF8000"/>
                </a:solidFill>
                <a:prstDash val="solid"/>
                <a:round/>
                <a:headEnd/>
                <a:tailEnd/>
              </a:ln>
            </p:spPr>
            <p:txBody>
              <a:bodyPr vert="horz" wrap="square" lIns="91440" tIns="45720" rIns="91440" bIns="45720" numCol="1" anchor="t" anchorCtr="0" compatLnSpc="1">
                <a:prstTxWarp prst="textNoShape">
                  <a:avLst/>
                </a:prstTxWarp>
              </a:bodyPr>
              <a:lstStyle/>
              <a:p>
                <a:endParaRPr lang="en-US" sz="600" dirty="0"/>
              </a:p>
            </p:txBody>
          </p:sp>
          <p:sp>
            <p:nvSpPr>
              <p:cNvPr id="79" name="Freeform 66">
                <a:extLst>
                  <a:ext uri="{FF2B5EF4-FFF2-40B4-BE49-F238E27FC236}">
                    <a16:creationId xmlns:a16="http://schemas.microsoft.com/office/drawing/2014/main" id="{56F50D89-6D68-4BB1-A71C-DA4A4424B778}"/>
                  </a:ext>
                </a:extLst>
              </p:cNvPr>
              <p:cNvSpPr>
                <a:spLocks/>
              </p:cNvSpPr>
              <p:nvPr/>
            </p:nvSpPr>
            <p:spPr bwMode="auto">
              <a:xfrm>
                <a:off x="589473" y="5439009"/>
                <a:ext cx="2045389" cy="982761"/>
              </a:xfrm>
              <a:custGeom>
                <a:avLst/>
                <a:gdLst>
                  <a:gd name="T0" fmla="*/ 65 w 4318"/>
                  <a:gd name="T1" fmla="*/ 2469 h 2479"/>
                  <a:gd name="T2" fmla="*/ 152 w 4318"/>
                  <a:gd name="T3" fmla="*/ 2430 h 2479"/>
                  <a:gd name="T4" fmla="*/ 238 w 4318"/>
                  <a:gd name="T5" fmla="*/ 2371 h 2479"/>
                  <a:gd name="T6" fmla="*/ 325 w 4318"/>
                  <a:gd name="T7" fmla="*/ 2294 h 2479"/>
                  <a:gd name="T8" fmla="*/ 413 w 4318"/>
                  <a:gd name="T9" fmla="*/ 2205 h 2479"/>
                  <a:gd name="T10" fmla="*/ 499 w 4318"/>
                  <a:gd name="T11" fmla="*/ 2107 h 2479"/>
                  <a:gd name="T12" fmla="*/ 586 w 4318"/>
                  <a:gd name="T13" fmla="*/ 2004 h 2479"/>
                  <a:gd name="T14" fmla="*/ 672 w 4318"/>
                  <a:gd name="T15" fmla="*/ 1898 h 2479"/>
                  <a:gd name="T16" fmla="*/ 760 w 4318"/>
                  <a:gd name="T17" fmla="*/ 1791 h 2479"/>
                  <a:gd name="T18" fmla="*/ 846 w 4318"/>
                  <a:gd name="T19" fmla="*/ 1684 h 2479"/>
                  <a:gd name="T20" fmla="*/ 933 w 4318"/>
                  <a:gd name="T21" fmla="*/ 1580 h 2479"/>
                  <a:gd name="T22" fmla="*/ 1019 w 4318"/>
                  <a:gd name="T23" fmla="*/ 1480 h 2479"/>
                  <a:gd name="T24" fmla="*/ 1106 w 4318"/>
                  <a:gd name="T25" fmla="*/ 1383 h 2479"/>
                  <a:gd name="T26" fmla="*/ 1194 w 4318"/>
                  <a:gd name="T27" fmla="*/ 1291 h 2479"/>
                  <a:gd name="T28" fmla="*/ 1280 w 4318"/>
                  <a:gd name="T29" fmla="*/ 1203 h 2479"/>
                  <a:gd name="T30" fmla="*/ 1367 w 4318"/>
                  <a:gd name="T31" fmla="*/ 1120 h 2479"/>
                  <a:gd name="T32" fmla="*/ 1453 w 4318"/>
                  <a:gd name="T33" fmla="*/ 1042 h 2479"/>
                  <a:gd name="T34" fmla="*/ 1540 w 4318"/>
                  <a:gd name="T35" fmla="*/ 969 h 2479"/>
                  <a:gd name="T36" fmla="*/ 1627 w 4318"/>
                  <a:gd name="T37" fmla="*/ 900 h 2479"/>
                  <a:gd name="T38" fmla="*/ 1714 w 4318"/>
                  <a:gd name="T39" fmla="*/ 835 h 2479"/>
                  <a:gd name="T40" fmla="*/ 1801 w 4318"/>
                  <a:gd name="T41" fmla="*/ 776 h 2479"/>
                  <a:gd name="T42" fmla="*/ 1887 w 4318"/>
                  <a:gd name="T43" fmla="*/ 719 h 2479"/>
                  <a:gd name="T44" fmla="*/ 1975 w 4318"/>
                  <a:gd name="T45" fmla="*/ 666 h 2479"/>
                  <a:gd name="T46" fmla="*/ 2061 w 4318"/>
                  <a:gd name="T47" fmla="*/ 617 h 2479"/>
                  <a:gd name="T48" fmla="*/ 2148 w 4318"/>
                  <a:gd name="T49" fmla="*/ 571 h 2479"/>
                  <a:gd name="T50" fmla="*/ 2234 w 4318"/>
                  <a:gd name="T51" fmla="*/ 527 h 2479"/>
                  <a:gd name="T52" fmla="*/ 2321 w 4318"/>
                  <a:gd name="T53" fmla="*/ 487 h 2479"/>
                  <a:gd name="T54" fmla="*/ 2408 w 4318"/>
                  <a:gd name="T55" fmla="*/ 449 h 2479"/>
                  <a:gd name="T56" fmla="*/ 2495 w 4318"/>
                  <a:gd name="T57" fmla="*/ 413 h 2479"/>
                  <a:gd name="T58" fmla="*/ 2582 w 4318"/>
                  <a:gd name="T59" fmla="*/ 380 h 2479"/>
                  <a:gd name="T60" fmla="*/ 2668 w 4318"/>
                  <a:gd name="T61" fmla="*/ 350 h 2479"/>
                  <a:gd name="T62" fmla="*/ 2756 w 4318"/>
                  <a:gd name="T63" fmla="*/ 320 h 2479"/>
                  <a:gd name="T64" fmla="*/ 2842 w 4318"/>
                  <a:gd name="T65" fmla="*/ 293 h 2479"/>
                  <a:gd name="T66" fmla="*/ 2929 w 4318"/>
                  <a:gd name="T67" fmla="*/ 266 h 2479"/>
                  <a:gd name="T68" fmla="*/ 3015 w 4318"/>
                  <a:gd name="T69" fmla="*/ 242 h 2479"/>
                  <a:gd name="T70" fmla="*/ 3102 w 4318"/>
                  <a:gd name="T71" fmla="*/ 219 h 2479"/>
                  <a:gd name="T72" fmla="*/ 3189 w 4318"/>
                  <a:gd name="T73" fmla="*/ 197 h 2479"/>
                  <a:gd name="T74" fmla="*/ 3276 w 4318"/>
                  <a:gd name="T75" fmla="*/ 176 h 2479"/>
                  <a:gd name="T76" fmla="*/ 3363 w 4318"/>
                  <a:gd name="T77" fmla="*/ 158 h 2479"/>
                  <a:gd name="T78" fmla="*/ 3449 w 4318"/>
                  <a:gd name="T79" fmla="*/ 139 h 2479"/>
                  <a:gd name="T80" fmla="*/ 3537 w 4318"/>
                  <a:gd name="T81" fmla="*/ 122 h 2479"/>
                  <a:gd name="T82" fmla="*/ 3623 w 4318"/>
                  <a:gd name="T83" fmla="*/ 105 h 2479"/>
                  <a:gd name="T84" fmla="*/ 3710 w 4318"/>
                  <a:gd name="T85" fmla="*/ 90 h 2479"/>
                  <a:gd name="T86" fmla="*/ 3796 w 4318"/>
                  <a:gd name="T87" fmla="*/ 76 h 2479"/>
                  <a:gd name="T88" fmla="*/ 3883 w 4318"/>
                  <a:gd name="T89" fmla="*/ 61 h 2479"/>
                  <a:gd name="T90" fmla="*/ 3971 w 4318"/>
                  <a:gd name="T91" fmla="*/ 48 h 2479"/>
                  <a:gd name="T92" fmla="*/ 4057 w 4318"/>
                  <a:gd name="T93" fmla="*/ 35 h 2479"/>
                  <a:gd name="T94" fmla="*/ 4144 w 4318"/>
                  <a:gd name="T95" fmla="*/ 23 h 2479"/>
                  <a:gd name="T96" fmla="*/ 4230 w 4318"/>
                  <a:gd name="T97" fmla="*/ 12 h 2479"/>
                  <a:gd name="T98" fmla="*/ 4318 w 4318"/>
                  <a:gd name="T99" fmla="*/ 0 h 2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18" h="2479">
                    <a:moveTo>
                      <a:pt x="0" y="2479"/>
                    </a:moveTo>
                    <a:lnTo>
                      <a:pt x="22" y="2478"/>
                    </a:lnTo>
                    <a:lnTo>
                      <a:pt x="43" y="2474"/>
                    </a:lnTo>
                    <a:lnTo>
                      <a:pt x="65" y="2469"/>
                    </a:lnTo>
                    <a:lnTo>
                      <a:pt x="87" y="2461"/>
                    </a:lnTo>
                    <a:lnTo>
                      <a:pt x="108" y="2451"/>
                    </a:lnTo>
                    <a:lnTo>
                      <a:pt x="131" y="2442"/>
                    </a:lnTo>
                    <a:lnTo>
                      <a:pt x="152" y="2430"/>
                    </a:lnTo>
                    <a:lnTo>
                      <a:pt x="173" y="2417"/>
                    </a:lnTo>
                    <a:lnTo>
                      <a:pt x="196" y="2402"/>
                    </a:lnTo>
                    <a:lnTo>
                      <a:pt x="217" y="2386"/>
                    </a:lnTo>
                    <a:lnTo>
                      <a:pt x="238" y="2371"/>
                    </a:lnTo>
                    <a:lnTo>
                      <a:pt x="260" y="2352"/>
                    </a:lnTo>
                    <a:lnTo>
                      <a:pt x="282" y="2334"/>
                    </a:lnTo>
                    <a:lnTo>
                      <a:pt x="304" y="2315"/>
                    </a:lnTo>
                    <a:lnTo>
                      <a:pt x="325" y="2294"/>
                    </a:lnTo>
                    <a:lnTo>
                      <a:pt x="347" y="2273"/>
                    </a:lnTo>
                    <a:lnTo>
                      <a:pt x="369" y="2251"/>
                    </a:lnTo>
                    <a:lnTo>
                      <a:pt x="390" y="2229"/>
                    </a:lnTo>
                    <a:lnTo>
                      <a:pt x="413" y="2205"/>
                    </a:lnTo>
                    <a:lnTo>
                      <a:pt x="434" y="2181"/>
                    </a:lnTo>
                    <a:lnTo>
                      <a:pt x="455" y="2158"/>
                    </a:lnTo>
                    <a:lnTo>
                      <a:pt x="478" y="2132"/>
                    </a:lnTo>
                    <a:lnTo>
                      <a:pt x="499" y="2107"/>
                    </a:lnTo>
                    <a:lnTo>
                      <a:pt x="521" y="2082"/>
                    </a:lnTo>
                    <a:lnTo>
                      <a:pt x="542" y="2057"/>
                    </a:lnTo>
                    <a:lnTo>
                      <a:pt x="564" y="2030"/>
                    </a:lnTo>
                    <a:lnTo>
                      <a:pt x="586" y="2004"/>
                    </a:lnTo>
                    <a:lnTo>
                      <a:pt x="607" y="1978"/>
                    </a:lnTo>
                    <a:lnTo>
                      <a:pt x="628" y="1951"/>
                    </a:lnTo>
                    <a:lnTo>
                      <a:pt x="651" y="1925"/>
                    </a:lnTo>
                    <a:lnTo>
                      <a:pt x="672" y="1898"/>
                    </a:lnTo>
                    <a:lnTo>
                      <a:pt x="695" y="1872"/>
                    </a:lnTo>
                    <a:lnTo>
                      <a:pt x="716" y="1844"/>
                    </a:lnTo>
                    <a:lnTo>
                      <a:pt x="737" y="1817"/>
                    </a:lnTo>
                    <a:lnTo>
                      <a:pt x="760" y="1791"/>
                    </a:lnTo>
                    <a:lnTo>
                      <a:pt x="781" y="1764"/>
                    </a:lnTo>
                    <a:lnTo>
                      <a:pt x="803" y="1738"/>
                    </a:lnTo>
                    <a:lnTo>
                      <a:pt x="824" y="1710"/>
                    </a:lnTo>
                    <a:lnTo>
                      <a:pt x="846" y="1684"/>
                    </a:lnTo>
                    <a:lnTo>
                      <a:pt x="868" y="1659"/>
                    </a:lnTo>
                    <a:lnTo>
                      <a:pt x="889" y="1632"/>
                    </a:lnTo>
                    <a:lnTo>
                      <a:pt x="912" y="1606"/>
                    </a:lnTo>
                    <a:lnTo>
                      <a:pt x="933" y="1580"/>
                    </a:lnTo>
                    <a:lnTo>
                      <a:pt x="954" y="1555"/>
                    </a:lnTo>
                    <a:lnTo>
                      <a:pt x="977" y="1529"/>
                    </a:lnTo>
                    <a:lnTo>
                      <a:pt x="998" y="1505"/>
                    </a:lnTo>
                    <a:lnTo>
                      <a:pt x="1019" y="1480"/>
                    </a:lnTo>
                    <a:lnTo>
                      <a:pt x="1041" y="1455"/>
                    </a:lnTo>
                    <a:lnTo>
                      <a:pt x="1063" y="1431"/>
                    </a:lnTo>
                    <a:lnTo>
                      <a:pt x="1085" y="1407"/>
                    </a:lnTo>
                    <a:lnTo>
                      <a:pt x="1106" y="1383"/>
                    </a:lnTo>
                    <a:lnTo>
                      <a:pt x="1127" y="1359"/>
                    </a:lnTo>
                    <a:lnTo>
                      <a:pt x="1150" y="1336"/>
                    </a:lnTo>
                    <a:lnTo>
                      <a:pt x="1171" y="1313"/>
                    </a:lnTo>
                    <a:lnTo>
                      <a:pt x="1194" y="1291"/>
                    </a:lnTo>
                    <a:lnTo>
                      <a:pt x="1215" y="1268"/>
                    </a:lnTo>
                    <a:lnTo>
                      <a:pt x="1236" y="1246"/>
                    </a:lnTo>
                    <a:lnTo>
                      <a:pt x="1259" y="1224"/>
                    </a:lnTo>
                    <a:lnTo>
                      <a:pt x="1280" y="1203"/>
                    </a:lnTo>
                    <a:lnTo>
                      <a:pt x="1302" y="1182"/>
                    </a:lnTo>
                    <a:lnTo>
                      <a:pt x="1323" y="1161"/>
                    </a:lnTo>
                    <a:lnTo>
                      <a:pt x="1345" y="1141"/>
                    </a:lnTo>
                    <a:lnTo>
                      <a:pt x="1367" y="1120"/>
                    </a:lnTo>
                    <a:lnTo>
                      <a:pt x="1388" y="1100"/>
                    </a:lnTo>
                    <a:lnTo>
                      <a:pt x="1411" y="1080"/>
                    </a:lnTo>
                    <a:lnTo>
                      <a:pt x="1432" y="1062"/>
                    </a:lnTo>
                    <a:lnTo>
                      <a:pt x="1453" y="1042"/>
                    </a:lnTo>
                    <a:lnTo>
                      <a:pt x="1476" y="1023"/>
                    </a:lnTo>
                    <a:lnTo>
                      <a:pt x="1497" y="1005"/>
                    </a:lnTo>
                    <a:lnTo>
                      <a:pt x="1518" y="986"/>
                    </a:lnTo>
                    <a:lnTo>
                      <a:pt x="1540" y="969"/>
                    </a:lnTo>
                    <a:lnTo>
                      <a:pt x="1562" y="952"/>
                    </a:lnTo>
                    <a:lnTo>
                      <a:pt x="1584" y="935"/>
                    </a:lnTo>
                    <a:lnTo>
                      <a:pt x="1605" y="917"/>
                    </a:lnTo>
                    <a:lnTo>
                      <a:pt x="1627" y="900"/>
                    </a:lnTo>
                    <a:lnTo>
                      <a:pt x="1649" y="884"/>
                    </a:lnTo>
                    <a:lnTo>
                      <a:pt x="1670" y="867"/>
                    </a:lnTo>
                    <a:lnTo>
                      <a:pt x="1693" y="851"/>
                    </a:lnTo>
                    <a:lnTo>
                      <a:pt x="1714" y="835"/>
                    </a:lnTo>
                    <a:lnTo>
                      <a:pt x="1735" y="821"/>
                    </a:lnTo>
                    <a:lnTo>
                      <a:pt x="1758" y="805"/>
                    </a:lnTo>
                    <a:lnTo>
                      <a:pt x="1779" y="790"/>
                    </a:lnTo>
                    <a:lnTo>
                      <a:pt x="1801" y="776"/>
                    </a:lnTo>
                    <a:lnTo>
                      <a:pt x="1822" y="761"/>
                    </a:lnTo>
                    <a:lnTo>
                      <a:pt x="1844" y="747"/>
                    </a:lnTo>
                    <a:lnTo>
                      <a:pt x="1866" y="733"/>
                    </a:lnTo>
                    <a:lnTo>
                      <a:pt x="1887" y="719"/>
                    </a:lnTo>
                    <a:lnTo>
                      <a:pt x="1908" y="706"/>
                    </a:lnTo>
                    <a:lnTo>
                      <a:pt x="1931" y="692"/>
                    </a:lnTo>
                    <a:lnTo>
                      <a:pt x="1952" y="679"/>
                    </a:lnTo>
                    <a:lnTo>
                      <a:pt x="1975" y="666"/>
                    </a:lnTo>
                    <a:lnTo>
                      <a:pt x="1996" y="654"/>
                    </a:lnTo>
                    <a:lnTo>
                      <a:pt x="2017" y="641"/>
                    </a:lnTo>
                    <a:lnTo>
                      <a:pt x="2040" y="629"/>
                    </a:lnTo>
                    <a:lnTo>
                      <a:pt x="2061" y="617"/>
                    </a:lnTo>
                    <a:lnTo>
                      <a:pt x="2083" y="605"/>
                    </a:lnTo>
                    <a:lnTo>
                      <a:pt x="2104" y="593"/>
                    </a:lnTo>
                    <a:lnTo>
                      <a:pt x="2126" y="583"/>
                    </a:lnTo>
                    <a:lnTo>
                      <a:pt x="2148" y="571"/>
                    </a:lnTo>
                    <a:lnTo>
                      <a:pt x="2169" y="560"/>
                    </a:lnTo>
                    <a:lnTo>
                      <a:pt x="2192" y="548"/>
                    </a:lnTo>
                    <a:lnTo>
                      <a:pt x="2213" y="538"/>
                    </a:lnTo>
                    <a:lnTo>
                      <a:pt x="2234" y="527"/>
                    </a:lnTo>
                    <a:lnTo>
                      <a:pt x="2257" y="518"/>
                    </a:lnTo>
                    <a:lnTo>
                      <a:pt x="2278" y="507"/>
                    </a:lnTo>
                    <a:lnTo>
                      <a:pt x="2300" y="497"/>
                    </a:lnTo>
                    <a:lnTo>
                      <a:pt x="2321" y="487"/>
                    </a:lnTo>
                    <a:lnTo>
                      <a:pt x="2343" y="478"/>
                    </a:lnTo>
                    <a:lnTo>
                      <a:pt x="2365" y="467"/>
                    </a:lnTo>
                    <a:lnTo>
                      <a:pt x="2386" y="458"/>
                    </a:lnTo>
                    <a:lnTo>
                      <a:pt x="2408" y="449"/>
                    </a:lnTo>
                    <a:lnTo>
                      <a:pt x="2430" y="440"/>
                    </a:lnTo>
                    <a:lnTo>
                      <a:pt x="2451" y="432"/>
                    </a:lnTo>
                    <a:lnTo>
                      <a:pt x="2474" y="422"/>
                    </a:lnTo>
                    <a:lnTo>
                      <a:pt x="2495" y="413"/>
                    </a:lnTo>
                    <a:lnTo>
                      <a:pt x="2516" y="405"/>
                    </a:lnTo>
                    <a:lnTo>
                      <a:pt x="2539" y="397"/>
                    </a:lnTo>
                    <a:lnTo>
                      <a:pt x="2560" y="388"/>
                    </a:lnTo>
                    <a:lnTo>
                      <a:pt x="2582" y="380"/>
                    </a:lnTo>
                    <a:lnTo>
                      <a:pt x="2603" y="372"/>
                    </a:lnTo>
                    <a:lnTo>
                      <a:pt x="2625" y="364"/>
                    </a:lnTo>
                    <a:lnTo>
                      <a:pt x="2647" y="356"/>
                    </a:lnTo>
                    <a:lnTo>
                      <a:pt x="2668" y="350"/>
                    </a:lnTo>
                    <a:lnTo>
                      <a:pt x="2691" y="342"/>
                    </a:lnTo>
                    <a:lnTo>
                      <a:pt x="2712" y="334"/>
                    </a:lnTo>
                    <a:lnTo>
                      <a:pt x="2733" y="327"/>
                    </a:lnTo>
                    <a:lnTo>
                      <a:pt x="2756" y="320"/>
                    </a:lnTo>
                    <a:lnTo>
                      <a:pt x="2777" y="313"/>
                    </a:lnTo>
                    <a:lnTo>
                      <a:pt x="2798" y="306"/>
                    </a:lnTo>
                    <a:lnTo>
                      <a:pt x="2821" y="299"/>
                    </a:lnTo>
                    <a:lnTo>
                      <a:pt x="2842" y="293"/>
                    </a:lnTo>
                    <a:lnTo>
                      <a:pt x="2864" y="286"/>
                    </a:lnTo>
                    <a:lnTo>
                      <a:pt x="2885" y="279"/>
                    </a:lnTo>
                    <a:lnTo>
                      <a:pt x="2907" y="273"/>
                    </a:lnTo>
                    <a:lnTo>
                      <a:pt x="2929" y="266"/>
                    </a:lnTo>
                    <a:lnTo>
                      <a:pt x="2950" y="260"/>
                    </a:lnTo>
                    <a:lnTo>
                      <a:pt x="2973" y="254"/>
                    </a:lnTo>
                    <a:lnTo>
                      <a:pt x="2994" y="248"/>
                    </a:lnTo>
                    <a:lnTo>
                      <a:pt x="3015" y="242"/>
                    </a:lnTo>
                    <a:lnTo>
                      <a:pt x="3038" y="236"/>
                    </a:lnTo>
                    <a:lnTo>
                      <a:pt x="3059" y="230"/>
                    </a:lnTo>
                    <a:lnTo>
                      <a:pt x="3081" y="224"/>
                    </a:lnTo>
                    <a:lnTo>
                      <a:pt x="3102" y="219"/>
                    </a:lnTo>
                    <a:lnTo>
                      <a:pt x="3124" y="213"/>
                    </a:lnTo>
                    <a:lnTo>
                      <a:pt x="3146" y="208"/>
                    </a:lnTo>
                    <a:lnTo>
                      <a:pt x="3167" y="203"/>
                    </a:lnTo>
                    <a:lnTo>
                      <a:pt x="3189" y="197"/>
                    </a:lnTo>
                    <a:lnTo>
                      <a:pt x="3211" y="192"/>
                    </a:lnTo>
                    <a:lnTo>
                      <a:pt x="3232" y="187"/>
                    </a:lnTo>
                    <a:lnTo>
                      <a:pt x="3255" y="182"/>
                    </a:lnTo>
                    <a:lnTo>
                      <a:pt x="3276" y="176"/>
                    </a:lnTo>
                    <a:lnTo>
                      <a:pt x="3297" y="172"/>
                    </a:lnTo>
                    <a:lnTo>
                      <a:pt x="3320" y="167"/>
                    </a:lnTo>
                    <a:lnTo>
                      <a:pt x="3341" y="162"/>
                    </a:lnTo>
                    <a:lnTo>
                      <a:pt x="3363" y="158"/>
                    </a:lnTo>
                    <a:lnTo>
                      <a:pt x="3384" y="152"/>
                    </a:lnTo>
                    <a:lnTo>
                      <a:pt x="3406" y="148"/>
                    </a:lnTo>
                    <a:lnTo>
                      <a:pt x="3428" y="143"/>
                    </a:lnTo>
                    <a:lnTo>
                      <a:pt x="3449" y="139"/>
                    </a:lnTo>
                    <a:lnTo>
                      <a:pt x="3472" y="135"/>
                    </a:lnTo>
                    <a:lnTo>
                      <a:pt x="3493" y="130"/>
                    </a:lnTo>
                    <a:lnTo>
                      <a:pt x="3514" y="126"/>
                    </a:lnTo>
                    <a:lnTo>
                      <a:pt x="3537" y="122"/>
                    </a:lnTo>
                    <a:lnTo>
                      <a:pt x="3558" y="118"/>
                    </a:lnTo>
                    <a:lnTo>
                      <a:pt x="3580" y="114"/>
                    </a:lnTo>
                    <a:lnTo>
                      <a:pt x="3602" y="109"/>
                    </a:lnTo>
                    <a:lnTo>
                      <a:pt x="3623" y="105"/>
                    </a:lnTo>
                    <a:lnTo>
                      <a:pt x="3645" y="101"/>
                    </a:lnTo>
                    <a:lnTo>
                      <a:pt x="3666" y="97"/>
                    </a:lnTo>
                    <a:lnTo>
                      <a:pt x="3688" y="94"/>
                    </a:lnTo>
                    <a:lnTo>
                      <a:pt x="3710" y="90"/>
                    </a:lnTo>
                    <a:lnTo>
                      <a:pt x="3731" y="86"/>
                    </a:lnTo>
                    <a:lnTo>
                      <a:pt x="3754" y="82"/>
                    </a:lnTo>
                    <a:lnTo>
                      <a:pt x="3775" y="78"/>
                    </a:lnTo>
                    <a:lnTo>
                      <a:pt x="3796" y="76"/>
                    </a:lnTo>
                    <a:lnTo>
                      <a:pt x="3819" y="72"/>
                    </a:lnTo>
                    <a:lnTo>
                      <a:pt x="3840" y="68"/>
                    </a:lnTo>
                    <a:lnTo>
                      <a:pt x="3862" y="65"/>
                    </a:lnTo>
                    <a:lnTo>
                      <a:pt x="3883" y="61"/>
                    </a:lnTo>
                    <a:lnTo>
                      <a:pt x="3905" y="57"/>
                    </a:lnTo>
                    <a:lnTo>
                      <a:pt x="3927" y="54"/>
                    </a:lnTo>
                    <a:lnTo>
                      <a:pt x="3948" y="51"/>
                    </a:lnTo>
                    <a:lnTo>
                      <a:pt x="3971" y="48"/>
                    </a:lnTo>
                    <a:lnTo>
                      <a:pt x="3992" y="45"/>
                    </a:lnTo>
                    <a:lnTo>
                      <a:pt x="4013" y="41"/>
                    </a:lnTo>
                    <a:lnTo>
                      <a:pt x="4036" y="39"/>
                    </a:lnTo>
                    <a:lnTo>
                      <a:pt x="4057" y="35"/>
                    </a:lnTo>
                    <a:lnTo>
                      <a:pt x="4078" y="32"/>
                    </a:lnTo>
                    <a:lnTo>
                      <a:pt x="4101" y="29"/>
                    </a:lnTo>
                    <a:lnTo>
                      <a:pt x="4122" y="27"/>
                    </a:lnTo>
                    <a:lnTo>
                      <a:pt x="4144" y="23"/>
                    </a:lnTo>
                    <a:lnTo>
                      <a:pt x="4165" y="20"/>
                    </a:lnTo>
                    <a:lnTo>
                      <a:pt x="4187" y="17"/>
                    </a:lnTo>
                    <a:lnTo>
                      <a:pt x="4209" y="15"/>
                    </a:lnTo>
                    <a:lnTo>
                      <a:pt x="4230" y="12"/>
                    </a:lnTo>
                    <a:lnTo>
                      <a:pt x="4253" y="9"/>
                    </a:lnTo>
                    <a:lnTo>
                      <a:pt x="4274" y="7"/>
                    </a:lnTo>
                    <a:lnTo>
                      <a:pt x="4295" y="3"/>
                    </a:lnTo>
                    <a:lnTo>
                      <a:pt x="4318" y="0"/>
                    </a:lnTo>
                  </a:path>
                </a:pathLst>
              </a:custGeom>
              <a:noFill/>
              <a:ln w="14288">
                <a:solidFill>
                  <a:srgbClr val="FF8000"/>
                </a:solidFill>
                <a:prstDash val="dashDot"/>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600" dirty="0"/>
              </a:p>
            </p:txBody>
          </p:sp>
          <p:sp>
            <p:nvSpPr>
              <p:cNvPr id="80" name="Rectangle 97">
                <a:extLst>
                  <a:ext uri="{FF2B5EF4-FFF2-40B4-BE49-F238E27FC236}">
                    <a16:creationId xmlns:a16="http://schemas.microsoft.com/office/drawing/2014/main" id="{C0A1C825-E116-4D56-8605-C187E138273E}"/>
                  </a:ext>
                </a:extLst>
              </p:cNvPr>
              <p:cNvSpPr>
                <a:spLocks noChangeArrowheads="1"/>
              </p:cNvSpPr>
              <p:nvPr/>
            </p:nvSpPr>
            <p:spPr bwMode="auto">
              <a:xfrm>
                <a:off x="1953191" y="5669570"/>
                <a:ext cx="72135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Target (mean profile)</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sp>
            <p:nvSpPr>
              <p:cNvPr id="81" name="Left Brace 80">
                <a:extLst>
                  <a:ext uri="{FF2B5EF4-FFF2-40B4-BE49-F238E27FC236}">
                    <a16:creationId xmlns:a16="http://schemas.microsoft.com/office/drawing/2014/main" id="{FC6CED1A-CCB2-4B39-9C56-EF3C55170B53}"/>
                  </a:ext>
                </a:extLst>
              </p:cNvPr>
              <p:cNvSpPr/>
              <p:nvPr/>
            </p:nvSpPr>
            <p:spPr>
              <a:xfrm>
                <a:off x="1651448" y="5472596"/>
                <a:ext cx="59869" cy="83232"/>
              </a:xfrm>
              <a:prstGeom prst="leftBrace">
                <a:avLst>
                  <a:gd name="adj1" fmla="val 0"/>
                  <a:gd name="adj2" fmla="val 50000"/>
                </a:avLst>
              </a:prstGeom>
              <a:ln w="190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600" dirty="0"/>
              </a:p>
            </p:txBody>
          </p:sp>
          <p:sp>
            <p:nvSpPr>
              <p:cNvPr id="82" name="Left Brace 81">
                <a:extLst>
                  <a:ext uri="{FF2B5EF4-FFF2-40B4-BE49-F238E27FC236}">
                    <a16:creationId xmlns:a16="http://schemas.microsoft.com/office/drawing/2014/main" id="{F468650A-731F-41FC-8A8B-F684C3BBFEEF}"/>
                  </a:ext>
                </a:extLst>
              </p:cNvPr>
              <p:cNvSpPr/>
              <p:nvPr/>
            </p:nvSpPr>
            <p:spPr>
              <a:xfrm>
                <a:off x="1227690" y="5519953"/>
                <a:ext cx="30195" cy="362210"/>
              </a:xfrm>
              <a:prstGeom prst="leftBrace">
                <a:avLst/>
              </a:prstGeom>
              <a:ln w="15875">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600" dirty="0"/>
              </a:p>
            </p:txBody>
          </p:sp>
          <p:sp>
            <p:nvSpPr>
              <p:cNvPr id="83" name="Rectangle 97">
                <a:extLst>
                  <a:ext uri="{FF2B5EF4-FFF2-40B4-BE49-F238E27FC236}">
                    <a16:creationId xmlns:a16="http://schemas.microsoft.com/office/drawing/2014/main" id="{A7D36486-27D7-4C80-BB89-BB0EF0636166}"/>
                  </a:ext>
                </a:extLst>
              </p:cNvPr>
              <p:cNvSpPr>
                <a:spLocks noChangeArrowheads="1"/>
              </p:cNvSpPr>
              <p:nvPr/>
            </p:nvSpPr>
            <p:spPr bwMode="auto">
              <a:xfrm>
                <a:off x="1577475" y="5891806"/>
                <a:ext cx="48090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Non-BE batch</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cxnSp>
            <p:nvCxnSpPr>
              <p:cNvPr id="84" name="Straight Arrow Connector 83">
                <a:extLst>
                  <a:ext uri="{FF2B5EF4-FFF2-40B4-BE49-F238E27FC236}">
                    <a16:creationId xmlns:a16="http://schemas.microsoft.com/office/drawing/2014/main" id="{E57062D2-F270-4571-B976-37FC204768E1}"/>
                  </a:ext>
                </a:extLst>
              </p:cNvPr>
              <p:cNvCxnSpPr/>
              <p:nvPr/>
            </p:nvCxnSpPr>
            <p:spPr>
              <a:xfrm flipH="1" flipV="1">
                <a:off x="1686737" y="5746018"/>
                <a:ext cx="153022" cy="124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18456EC8-8659-460B-B09D-56C207DC8522}"/>
                  </a:ext>
                </a:extLst>
              </p:cNvPr>
              <p:cNvCxnSpPr/>
              <p:nvPr/>
            </p:nvCxnSpPr>
            <p:spPr>
              <a:xfrm flipH="1">
                <a:off x="2651927" y="5320312"/>
                <a:ext cx="319475" cy="549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457793EE-5FC5-4165-9C2E-10EB7DB8EA7A}"/>
                  </a:ext>
                </a:extLst>
              </p:cNvPr>
              <p:cNvCxnSpPr/>
              <p:nvPr/>
            </p:nvCxnSpPr>
            <p:spPr>
              <a:xfrm flipH="1" flipV="1">
                <a:off x="2021225" y="5398006"/>
                <a:ext cx="129490" cy="2917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7" name="Left Brace 86">
                <a:extLst>
                  <a:ext uri="{FF2B5EF4-FFF2-40B4-BE49-F238E27FC236}">
                    <a16:creationId xmlns:a16="http://schemas.microsoft.com/office/drawing/2014/main" id="{ED8933CB-58AF-48C7-9E6E-8AF6ABE88636}"/>
                  </a:ext>
                </a:extLst>
              </p:cNvPr>
              <p:cNvSpPr/>
              <p:nvPr/>
            </p:nvSpPr>
            <p:spPr>
              <a:xfrm>
                <a:off x="1459942" y="5513790"/>
                <a:ext cx="59869" cy="195933"/>
              </a:xfrm>
              <a:prstGeom prst="leftBrace">
                <a:avLst>
                  <a:gd name="adj1" fmla="val 0"/>
                  <a:gd name="adj2" fmla="val 50000"/>
                </a:avLst>
              </a:prstGeom>
              <a:ln w="1905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600" dirty="0"/>
              </a:p>
            </p:txBody>
          </p:sp>
          <p:sp>
            <p:nvSpPr>
              <p:cNvPr id="88" name="Line Callout 2 (Accent Bar) 110">
                <a:extLst>
                  <a:ext uri="{FF2B5EF4-FFF2-40B4-BE49-F238E27FC236}">
                    <a16:creationId xmlns:a16="http://schemas.microsoft.com/office/drawing/2014/main" id="{8367824B-1CC4-4586-8003-65A9A33A8051}"/>
                  </a:ext>
                </a:extLst>
              </p:cNvPr>
              <p:cNvSpPr/>
              <p:nvPr/>
            </p:nvSpPr>
            <p:spPr>
              <a:xfrm rot="19465599">
                <a:off x="187082" y="4788674"/>
                <a:ext cx="444680" cy="202881"/>
              </a:xfrm>
              <a:prstGeom prst="accentCallout2">
                <a:avLst>
                  <a:gd name="adj1" fmla="val 18750"/>
                  <a:gd name="adj2" fmla="val -8333"/>
                  <a:gd name="adj3" fmla="val 18750"/>
                  <a:gd name="adj4" fmla="val -16667"/>
                  <a:gd name="adj5" fmla="val 599685"/>
                  <a:gd name="adj6" fmla="val 90232"/>
                </a:avLst>
              </a:prstGeom>
              <a:ln w="15875">
                <a:solidFill>
                  <a:schemeClr val="tx2"/>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solidFill>
                      <a:schemeClr val="tx1"/>
                    </a:solidFill>
                    <a:latin typeface="Arial" panose="020B0604020202020204" pitchFamily="34" charset="0"/>
                    <a:cs typeface="Arial" panose="020B0604020202020204" pitchFamily="34" charset="0"/>
                  </a:rPr>
                  <a:t>IVIVC</a:t>
                </a:r>
              </a:p>
            </p:txBody>
          </p:sp>
          <p:sp>
            <p:nvSpPr>
              <p:cNvPr id="89" name="Line Callout 2 (Accent Bar) 111">
                <a:extLst>
                  <a:ext uri="{FF2B5EF4-FFF2-40B4-BE49-F238E27FC236}">
                    <a16:creationId xmlns:a16="http://schemas.microsoft.com/office/drawing/2014/main" id="{2B6DDAD8-518C-40A5-AAE4-35351D38FAEA}"/>
                  </a:ext>
                </a:extLst>
              </p:cNvPr>
              <p:cNvSpPr/>
              <p:nvPr/>
            </p:nvSpPr>
            <p:spPr>
              <a:xfrm rot="21330852">
                <a:off x="2488692" y="4680239"/>
                <a:ext cx="465189" cy="196472"/>
              </a:xfrm>
              <a:prstGeom prst="accentCallout2">
                <a:avLst>
                  <a:gd name="adj1" fmla="val 18750"/>
                  <a:gd name="adj2" fmla="val -8333"/>
                  <a:gd name="adj3" fmla="val 18750"/>
                  <a:gd name="adj4" fmla="val -16667"/>
                  <a:gd name="adj5" fmla="val 376457"/>
                  <a:gd name="adj6" fmla="val -177651"/>
                </a:avLst>
              </a:prstGeom>
              <a:ln w="15875">
                <a:solidFill>
                  <a:schemeClr val="tx2"/>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solidFill>
                      <a:schemeClr val="tx1"/>
                    </a:solidFill>
                    <a:latin typeface="Arial" panose="020B0604020202020204" pitchFamily="34" charset="0"/>
                    <a:cs typeface="Arial" panose="020B0604020202020204" pitchFamily="34" charset="0"/>
                  </a:rPr>
                  <a:t>IVIVR</a:t>
                </a:r>
              </a:p>
            </p:txBody>
          </p:sp>
          <p:sp>
            <p:nvSpPr>
              <p:cNvPr id="90" name="Line Callout 2 (Accent Bar) 112">
                <a:extLst>
                  <a:ext uri="{FF2B5EF4-FFF2-40B4-BE49-F238E27FC236}">
                    <a16:creationId xmlns:a16="http://schemas.microsoft.com/office/drawing/2014/main" id="{84949D23-BC82-41EC-8B2F-4DBB13CC3FEB}"/>
                  </a:ext>
                </a:extLst>
              </p:cNvPr>
              <p:cNvSpPr/>
              <p:nvPr/>
            </p:nvSpPr>
            <p:spPr>
              <a:xfrm rot="21220093">
                <a:off x="1032214" y="4795436"/>
                <a:ext cx="440536" cy="224769"/>
              </a:xfrm>
              <a:prstGeom prst="accentCallout2">
                <a:avLst>
                  <a:gd name="adj1" fmla="val 18750"/>
                  <a:gd name="adj2" fmla="val -8333"/>
                  <a:gd name="adj3" fmla="val 18750"/>
                  <a:gd name="adj4" fmla="val -16667"/>
                  <a:gd name="adj5" fmla="val 365842"/>
                  <a:gd name="adj6" fmla="val 77045"/>
                </a:avLst>
              </a:prstGeom>
              <a:ln w="15875">
                <a:solidFill>
                  <a:schemeClr val="tx2"/>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dirty="0">
                    <a:solidFill>
                      <a:schemeClr val="tx1"/>
                    </a:solidFill>
                    <a:latin typeface="Arial" panose="020B0604020202020204" pitchFamily="34" charset="0"/>
                    <a:cs typeface="Arial" panose="020B0604020202020204" pitchFamily="34" charset="0"/>
                  </a:rPr>
                  <a:t>PB-IVIVR</a:t>
                </a:r>
              </a:p>
            </p:txBody>
          </p:sp>
        </p:grpSp>
        <p:sp>
          <p:nvSpPr>
            <p:cNvPr id="92" name="Rectangle 97">
              <a:extLst>
                <a:ext uri="{FF2B5EF4-FFF2-40B4-BE49-F238E27FC236}">
                  <a16:creationId xmlns:a16="http://schemas.microsoft.com/office/drawing/2014/main" id="{17D0EB08-A03D-44BC-A7B1-979448242B60}"/>
                </a:ext>
              </a:extLst>
            </p:cNvPr>
            <p:cNvSpPr>
              <a:spLocks noChangeArrowheads="1"/>
            </p:cNvSpPr>
            <p:nvPr/>
          </p:nvSpPr>
          <p:spPr bwMode="auto">
            <a:xfrm>
              <a:off x="3039423" y="5246445"/>
              <a:ext cx="31258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rgbClr val="000000"/>
                  </a:solidFill>
                  <a:effectLst/>
                  <a:latin typeface="Arial" pitchFamily="34" charset="0"/>
                  <a:cs typeface="Arial" pitchFamily="34" charset="0"/>
                </a:rPr>
                <a:t>BE</a:t>
              </a:r>
              <a:r>
                <a:rPr kumimoji="0" lang="en-US" altLang="en-US" sz="600" b="0" i="0" u="none" strike="noStrike" cap="none" normalizeH="0" dirty="0">
                  <a:ln>
                    <a:noFill/>
                  </a:ln>
                  <a:solidFill>
                    <a:srgbClr val="000000"/>
                  </a:solidFill>
                  <a:effectLst/>
                  <a:latin typeface="Arial" pitchFamily="34" charset="0"/>
                  <a:cs typeface="Arial" pitchFamily="34" charset="0"/>
                </a:rPr>
                <a:t> batch</a:t>
              </a:r>
              <a:endParaRPr kumimoji="0" lang="en-US" altLang="en-US" sz="600" b="0" i="0" u="none" strike="noStrike" cap="none" normalizeH="0" baseline="0" dirty="0">
                <a:ln>
                  <a:noFill/>
                </a:ln>
                <a:solidFill>
                  <a:schemeClr val="tx1"/>
                </a:solidFill>
                <a:effectLst/>
                <a:latin typeface="Arial" pitchFamily="34" charset="0"/>
                <a:cs typeface="Arial" pitchFamily="34" charset="0"/>
              </a:endParaRPr>
            </a:p>
          </p:txBody>
        </p:sp>
      </p:grpSp>
      <p:cxnSp>
        <p:nvCxnSpPr>
          <p:cNvPr id="96" name="Straight Arrow Connector 95">
            <a:extLst>
              <a:ext uri="{FF2B5EF4-FFF2-40B4-BE49-F238E27FC236}">
                <a16:creationId xmlns:a16="http://schemas.microsoft.com/office/drawing/2014/main" id="{46144175-331A-43D9-BE87-AAA2328A2CFA}"/>
              </a:ext>
            </a:extLst>
          </p:cNvPr>
          <p:cNvCxnSpPr>
            <a:cxnSpLocks/>
          </p:cNvCxnSpPr>
          <p:nvPr/>
        </p:nvCxnSpPr>
        <p:spPr>
          <a:xfrm flipH="1" flipV="1">
            <a:off x="3255800" y="3105912"/>
            <a:ext cx="136477" cy="271878"/>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a:extLst>
              <a:ext uri="{FF2B5EF4-FFF2-40B4-BE49-F238E27FC236}">
                <a16:creationId xmlns:a16="http://schemas.microsoft.com/office/drawing/2014/main" id="{99E6F480-DE1A-4A9A-9CC0-D489A86291A2}"/>
              </a:ext>
            </a:extLst>
          </p:cNvPr>
          <p:cNvCxnSpPr>
            <a:cxnSpLocks/>
          </p:cNvCxnSpPr>
          <p:nvPr/>
        </p:nvCxnSpPr>
        <p:spPr>
          <a:xfrm flipH="1" flipV="1">
            <a:off x="2926088" y="3587187"/>
            <a:ext cx="241508" cy="103017"/>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98" name="Straight Arrow Connector 97">
            <a:extLst>
              <a:ext uri="{FF2B5EF4-FFF2-40B4-BE49-F238E27FC236}">
                <a16:creationId xmlns:a16="http://schemas.microsoft.com/office/drawing/2014/main" id="{17F6DBED-F2B3-49DA-9D5E-56E4D0E5767F}"/>
              </a:ext>
            </a:extLst>
          </p:cNvPr>
          <p:cNvCxnSpPr>
            <a:cxnSpLocks/>
          </p:cNvCxnSpPr>
          <p:nvPr/>
        </p:nvCxnSpPr>
        <p:spPr>
          <a:xfrm flipH="1" flipV="1">
            <a:off x="3738815" y="2991965"/>
            <a:ext cx="17306" cy="300526"/>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99" name="Straight Arrow Connector 98">
            <a:extLst>
              <a:ext uri="{FF2B5EF4-FFF2-40B4-BE49-F238E27FC236}">
                <a16:creationId xmlns:a16="http://schemas.microsoft.com/office/drawing/2014/main" id="{A5CF273B-6F74-46B2-ADA8-84E3466E6450}"/>
              </a:ext>
            </a:extLst>
          </p:cNvPr>
          <p:cNvCxnSpPr>
            <a:cxnSpLocks/>
          </p:cNvCxnSpPr>
          <p:nvPr/>
        </p:nvCxnSpPr>
        <p:spPr>
          <a:xfrm flipH="1">
            <a:off x="2791240" y="4172712"/>
            <a:ext cx="306448" cy="7626"/>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CBFA994E-52BB-440C-9874-A2E2EF3E0AAA}"/>
              </a:ext>
            </a:extLst>
          </p:cNvPr>
          <p:cNvCxnSpPr>
            <a:cxnSpLocks/>
          </p:cNvCxnSpPr>
          <p:nvPr/>
        </p:nvCxnSpPr>
        <p:spPr>
          <a:xfrm>
            <a:off x="4312878" y="4511690"/>
            <a:ext cx="241506" cy="19947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1" name="Straight Arrow Connector 100">
            <a:extLst>
              <a:ext uri="{FF2B5EF4-FFF2-40B4-BE49-F238E27FC236}">
                <a16:creationId xmlns:a16="http://schemas.microsoft.com/office/drawing/2014/main" id="{DFE4B0A1-4B09-47BB-975E-CF1D56D06427}"/>
              </a:ext>
            </a:extLst>
          </p:cNvPr>
          <p:cNvCxnSpPr>
            <a:cxnSpLocks/>
          </p:cNvCxnSpPr>
          <p:nvPr/>
        </p:nvCxnSpPr>
        <p:spPr>
          <a:xfrm flipV="1">
            <a:off x="4257731" y="3241851"/>
            <a:ext cx="217269" cy="174163"/>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2" name="Straight Arrow Connector 101">
            <a:extLst>
              <a:ext uri="{FF2B5EF4-FFF2-40B4-BE49-F238E27FC236}">
                <a16:creationId xmlns:a16="http://schemas.microsoft.com/office/drawing/2014/main" id="{C9B6A0CF-65A6-42B7-BA26-2F1ACCDC1CA9}"/>
              </a:ext>
            </a:extLst>
          </p:cNvPr>
          <p:cNvCxnSpPr>
            <a:cxnSpLocks/>
          </p:cNvCxnSpPr>
          <p:nvPr/>
        </p:nvCxnSpPr>
        <p:spPr>
          <a:xfrm flipV="1">
            <a:off x="4495946" y="3673626"/>
            <a:ext cx="261452" cy="76933"/>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3" name="Straight Arrow Connector 102">
            <a:extLst>
              <a:ext uri="{FF2B5EF4-FFF2-40B4-BE49-F238E27FC236}">
                <a16:creationId xmlns:a16="http://schemas.microsoft.com/office/drawing/2014/main" id="{A8AB8002-0EF4-45D7-9CF0-29ED0C830E90}"/>
              </a:ext>
            </a:extLst>
          </p:cNvPr>
          <p:cNvCxnSpPr>
            <a:cxnSpLocks/>
          </p:cNvCxnSpPr>
          <p:nvPr/>
        </p:nvCxnSpPr>
        <p:spPr>
          <a:xfrm>
            <a:off x="3848342" y="4702115"/>
            <a:ext cx="25116" cy="308092"/>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4" name="Straight Arrow Connector 103">
            <a:extLst>
              <a:ext uri="{FF2B5EF4-FFF2-40B4-BE49-F238E27FC236}">
                <a16:creationId xmlns:a16="http://schemas.microsoft.com/office/drawing/2014/main" id="{C9293ADC-2D26-43BC-90CE-0A0D8F1888D4}"/>
              </a:ext>
            </a:extLst>
          </p:cNvPr>
          <p:cNvCxnSpPr>
            <a:cxnSpLocks/>
          </p:cNvCxnSpPr>
          <p:nvPr/>
        </p:nvCxnSpPr>
        <p:spPr>
          <a:xfrm>
            <a:off x="4519593" y="4126714"/>
            <a:ext cx="214158" cy="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cxnSp>
        <p:nvCxnSpPr>
          <p:cNvPr id="105" name="Straight Arrow Connector 104">
            <a:extLst>
              <a:ext uri="{FF2B5EF4-FFF2-40B4-BE49-F238E27FC236}">
                <a16:creationId xmlns:a16="http://schemas.microsoft.com/office/drawing/2014/main" id="{F54B7640-25AA-4AD2-9073-DC9A47DF68B6}"/>
              </a:ext>
            </a:extLst>
          </p:cNvPr>
          <p:cNvCxnSpPr>
            <a:cxnSpLocks/>
          </p:cNvCxnSpPr>
          <p:nvPr/>
        </p:nvCxnSpPr>
        <p:spPr>
          <a:xfrm flipH="1">
            <a:off x="3151664" y="4541827"/>
            <a:ext cx="228696" cy="210250"/>
          </a:xfrm>
          <a:prstGeom prst="straightConnector1">
            <a:avLst/>
          </a:prstGeom>
          <a:ln>
            <a:solidFill>
              <a:srgbClr val="C00000"/>
            </a:solidFill>
            <a:tailEnd type="triangle"/>
          </a:ln>
        </p:spPr>
        <p:style>
          <a:lnRef idx="2">
            <a:schemeClr val="accent1"/>
          </a:lnRef>
          <a:fillRef idx="0">
            <a:schemeClr val="accent1"/>
          </a:fillRef>
          <a:effectRef idx="1">
            <a:schemeClr val="accent1"/>
          </a:effectRef>
          <a:fontRef idx="minor">
            <a:schemeClr val="tx1"/>
          </a:fontRef>
        </p:style>
      </p:cxnSp>
      <p:sp>
        <p:nvSpPr>
          <p:cNvPr id="126" name="Arrow: Curved Down 125">
            <a:extLst>
              <a:ext uri="{FF2B5EF4-FFF2-40B4-BE49-F238E27FC236}">
                <a16:creationId xmlns:a16="http://schemas.microsoft.com/office/drawing/2014/main" id="{99D6CFF5-9D59-4565-BBC5-1C82B0596847}"/>
              </a:ext>
            </a:extLst>
          </p:cNvPr>
          <p:cNvSpPr/>
          <p:nvPr/>
        </p:nvSpPr>
        <p:spPr>
          <a:xfrm rot="18983656">
            <a:off x="1694390" y="4019415"/>
            <a:ext cx="1221589" cy="361234"/>
          </a:xfrm>
          <a:prstGeom prst="curvedDownArrow">
            <a:avLst/>
          </a:prstGeom>
          <a:solidFill>
            <a:srgbClr val="1FF529"/>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aphicFrame>
        <p:nvGraphicFramePr>
          <p:cNvPr id="107" name="Diagram 106">
            <a:extLst>
              <a:ext uri="{FF2B5EF4-FFF2-40B4-BE49-F238E27FC236}">
                <a16:creationId xmlns:a16="http://schemas.microsoft.com/office/drawing/2014/main" id="{510C8845-8E19-4A72-B590-B007FEA96843}"/>
              </a:ext>
            </a:extLst>
          </p:cNvPr>
          <p:cNvGraphicFramePr/>
          <p:nvPr>
            <p:extLst>
              <p:ext uri="{D42A27DB-BD31-4B8C-83A1-F6EECF244321}">
                <p14:modId xmlns:p14="http://schemas.microsoft.com/office/powerpoint/2010/main" val="735714964"/>
              </p:ext>
            </p:extLst>
          </p:nvPr>
        </p:nvGraphicFramePr>
        <p:xfrm>
          <a:off x="3049934" y="5254835"/>
          <a:ext cx="1196505" cy="11457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002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26"/>
                                        </p:tgtEl>
                                        <p:attrNameLst>
                                          <p:attrName>style.visibility</p:attrName>
                                        </p:attrNameLst>
                                      </p:cBhvr>
                                      <p:to>
                                        <p:strVal val="visible"/>
                                      </p:to>
                                    </p:set>
                                    <p:animEffect transition="in" filter="fade">
                                      <p:cBhvr>
                                        <p:cTn id="12" dur="500"/>
                                        <p:tgtEl>
                                          <p:spTgt spid="126"/>
                                        </p:tgtEl>
                                      </p:cBhvr>
                                    </p:animEffect>
                                  </p:childTnLst>
                                </p:cTn>
                              </p:par>
                            </p:childTnLst>
                          </p:cTn>
                        </p:par>
                        <p:par>
                          <p:cTn id="13" fill="hold">
                            <p:stCondLst>
                              <p:cond delay="1000"/>
                            </p:stCondLst>
                            <p:childTnLst>
                              <p:par>
                                <p:cTn id="14" presetID="42" presetClass="entr" presetSubtype="0" fill="hold" nodeType="afterEffect">
                                  <p:stCondLst>
                                    <p:cond delay="0"/>
                                  </p:stCondLst>
                                  <p:childTnLst>
                                    <p:set>
                                      <p:cBhvr>
                                        <p:cTn id="15" dur="1" fill="hold">
                                          <p:stCondLst>
                                            <p:cond delay="0"/>
                                          </p:stCondLst>
                                        </p:cTn>
                                        <p:tgtEl>
                                          <p:spTgt spid="95"/>
                                        </p:tgtEl>
                                        <p:attrNameLst>
                                          <p:attrName>style.visibility</p:attrName>
                                        </p:attrNameLst>
                                      </p:cBhvr>
                                      <p:to>
                                        <p:strVal val="visible"/>
                                      </p:to>
                                    </p:set>
                                    <p:animEffect transition="in" filter="fade">
                                      <p:cBhvr>
                                        <p:cTn id="16" dur="1000"/>
                                        <p:tgtEl>
                                          <p:spTgt spid="95"/>
                                        </p:tgtEl>
                                      </p:cBhvr>
                                    </p:animEffect>
                                    <p:anim calcmode="lin" valueType="num">
                                      <p:cBhvr>
                                        <p:cTn id="17" dur="1000" fill="hold"/>
                                        <p:tgtEl>
                                          <p:spTgt spid="95"/>
                                        </p:tgtEl>
                                        <p:attrNameLst>
                                          <p:attrName>ppt_x</p:attrName>
                                        </p:attrNameLst>
                                      </p:cBhvr>
                                      <p:tavLst>
                                        <p:tav tm="0">
                                          <p:val>
                                            <p:strVal val="#ppt_x"/>
                                          </p:val>
                                        </p:tav>
                                        <p:tav tm="100000">
                                          <p:val>
                                            <p:strVal val="#ppt_x"/>
                                          </p:val>
                                        </p:tav>
                                      </p:tavLst>
                                    </p:anim>
                                    <p:anim calcmode="lin" valueType="num">
                                      <p:cBhvr>
                                        <p:cTn id="18" dur="1000" fill="hold"/>
                                        <p:tgtEl>
                                          <p:spTgt spid="95"/>
                                        </p:tgtEl>
                                        <p:attrNameLst>
                                          <p:attrName>ppt_y</p:attrName>
                                        </p:attrNameLst>
                                      </p:cBhvr>
                                      <p:tavLst>
                                        <p:tav tm="0">
                                          <p:val>
                                            <p:strVal val="#ppt_y+.1"/>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93"/>
                                        </p:tgtEl>
                                        <p:attrNameLst>
                                          <p:attrName>style.visibility</p:attrName>
                                        </p:attrNameLst>
                                      </p:cBhvr>
                                      <p:to>
                                        <p:strVal val="visible"/>
                                      </p:to>
                                    </p:set>
                                    <p:animEffect transition="in" filter="barn(inVertical)">
                                      <p:cBhvr>
                                        <p:cTn id="23" dur="500"/>
                                        <p:tgtEl>
                                          <p:spTgt spid="93"/>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94"/>
                                        </p:tgtEl>
                                        <p:attrNameLst>
                                          <p:attrName>style.visibility</p:attrName>
                                        </p:attrNameLst>
                                      </p:cBhvr>
                                      <p:to>
                                        <p:strVal val="visible"/>
                                      </p:to>
                                    </p:set>
                                    <p:animEffect transition="in" filter="circle(in)">
                                      <p:cBhvr>
                                        <p:cTn id="28" dur="2000"/>
                                        <p:tgtEl>
                                          <p:spTgt spid="94"/>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107"/>
                                        </p:tgtEl>
                                        <p:attrNameLst>
                                          <p:attrName>style.visibility</p:attrName>
                                        </p:attrNameLst>
                                      </p:cBhvr>
                                      <p:to>
                                        <p:strVal val="visible"/>
                                      </p:to>
                                    </p:set>
                                    <p:animEffect transition="in" filter="circle(in)">
                                      <p:cBhvr>
                                        <p:cTn id="33" dur="2000"/>
                                        <p:tgtEl>
                                          <p:spTgt spid="107"/>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91"/>
                                        </p:tgtEl>
                                        <p:attrNameLst>
                                          <p:attrName>style.visibility</p:attrName>
                                        </p:attrNameLst>
                                      </p:cBhvr>
                                      <p:to>
                                        <p:strVal val="visible"/>
                                      </p:to>
                                    </p:set>
                                    <p:anim calcmode="lin" valueType="num">
                                      <p:cBhvr additive="base">
                                        <p:cTn id="38" dur="500" fill="hold"/>
                                        <p:tgtEl>
                                          <p:spTgt spid="91"/>
                                        </p:tgtEl>
                                        <p:attrNameLst>
                                          <p:attrName>ppt_x</p:attrName>
                                        </p:attrNameLst>
                                      </p:cBhvr>
                                      <p:tavLst>
                                        <p:tav tm="0">
                                          <p:val>
                                            <p:strVal val="#ppt_x"/>
                                          </p:val>
                                        </p:tav>
                                        <p:tav tm="100000">
                                          <p:val>
                                            <p:strVal val="#ppt_x"/>
                                          </p:val>
                                        </p:tav>
                                      </p:tavLst>
                                    </p:anim>
                                    <p:anim calcmode="lin" valueType="num">
                                      <p:cBhvr additive="base">
                                        <p:cTn id="39"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101"/>
                                        </p:tgtEl>
                                        <p:attrNameLst>
                                          <p:attrName>style.visibility</p:attrName>
                                        </p:attrNameLst>
                                      </p:cBhvr>
                                      <p:to>
                                        <p:strVal val="visible"/>
                                      </p:to>
                                    </p:set>
                                    <p:animEffect transition="in" filter="wipe(down)">
                                      <p:cBhvr>
                                        <p:cTn id="44" dur="500"/>
                                        <p:tgtEl>
                                          <p:spTgt spid="101"/>
                                        </p:tgtEl>
                                      </p:cBhvr>
                                    </p:animEffect>
                                  </p:childTnLst>
                                </p:cTn>
                              </p:par>
                              <p:par>
                                <p:cTn id="45" presetID="22" presetClass="entr" presetSubtype="4" fill="hold" nodeType="withEffect">
                                  <p:stCondLst>
                                    <p:cond delay="0"/>
                                  </p:stCondLst>
                                  <p:childTnLst>
                                    <p:set>
                                      <p:cBhvr>
                                        <p:cTn id="46" dur="1" fill="hold">
                                          <p:stCondLst>
                                            <p:cond delay="0"/>
                                          </p:stCondLst>
                                        </p:cTn>
                                        <p:tgtEl>
                                          <p:spTgt spid="98"/>
                                        </p:tgtEl>
                                        <p:attrNameLst>
                                          <p:attrName>style.visibility</p:attrName>
                                        </p:attrNameLst>
                                      </p:cBhvr>
                                      <p:to>
                                        <p:strVal val="visible"/>
                                      </p:to>
                                    </p:set>
                                    <p:animEffect transition="in" filter="wipe(down)">
                                      <p:cBhvr>
                                        <p:cTn id="47" dur="500"/>
                                        <p:tgtEl>
                                          <p:spTgt spid="98"/>
                                        </p:tgtEl>
                                      </p:cBhvr>
                                    </p:animEffect>
                                  </p:childTnLst>
                                </p:cTn>
                              </p:par>
                              <p:par>
                                <p:cTn id="48" presetID="22" presetClass="entr" presetSubtype="4" fill="hold" nodeType="withEffect">
                                  <p:stCondLst>
                                    <p:cond delay="0"/>
                                  </p:stCondLst>
                                  <p:childTnLst>
                                    <p:set>
                                      <p:cBhvr>
                                        <p:cTn id="49" dur="1" fill="hold">
                                          <p:stCondLst>
                                            <p:cond delay="0"/>
                                          </p:stCondLst>
                                        </p:cTn>
                                        <p:tgtEl>
                                          <p:spTgt spid="102"/>
                                        </p:tgtEl>
                                        <p:attrNameLst>
                                          <p:attrName>style.visibility</p:attrName>
                                        </p:attrNameLst>
                                      </p:cBhvr>
                                      <p:to>
                                        <p:strVal val="visible"/>
                                      </p:to>
                                    </p:set>
                                    <p:animEffect transition="in" filter="wipe(down)">
                                      <p:cBhvr>
                                        <p:cTn id="50" dur="500"/>
                                        <p:tgtEl>
                                          <p:spTgt spid="102"/>
                                        </p:tgtEl>
                                      </p:cBhvr>
                                    </p:animEffect>
                                  </p:childTnLst>
                                </p:cTn>
                              </p:par>
                              <p:par>
                                <p:cTn id="51" presetID="22" presetClass="entr" presetSubtype="4" fill="hold" nodeType="withEffect">
                                  <p:stCondLst>
                                    <p:cond delay="0"/>
                                  </p:stCondLst>
                                  <p:childTnLst>
                                    <p:set>
                                      <p:cBhvr>
                                        <p:cTn id="52" dur="1" fill="hold">
                                          <p:stCondLst>
                                            <p:cond delay="0"/>
                                          </p:stCondLst>
                                        </p:cTn>
                                        <p:tgtEl>
                                          <p:spTgt spid="104"/>
                                        </p:tgtEl>
                                        <p:attrNameLst>
                                          <p:attrName>style.visibility</p:attrName>
                                        </p:attrNameLst>
                                      </p:cBhvr>
                                      <p:to>
                                        <p:strVal val="visible"/>
                                      </p:to>
                                    </p:set>
                                    <p:animEffect transition="in" filter="wipe(down)">
                                      <p:cBhvr>
                                        <p:cTn id="53" dur="500"/>
                                        <p:tgtEl>
                                          <p:spTgt spid="104"/>
                                        </p:tgtEl>
                                      </p:cBhvr>
                                    </p:animEffect>
                                  </p:childTnLst>
                                </p:cTn>
                              </p:par>
                              <p:par>
                                <p:cTn id="54" presetID="22" presetClass="entr" presetSubtype="4" fill="hold" nodeType="withEffect">
                                  <p:stCondLst>
                                    <p:cond delay="0"/>
                                  </p:stCondLst>
                                  <p:childTnLst>
                                    <p:set>
                                      <p:cBhvr>
                                        <p:cTn id="55" dur="1" fill="hold">
                                          <p:stCondLst>
                                            <p:cond delay="0"/>
                                          </p:stCondLst>
                                        </p:cTn>
                                        <p:tgtEl>
                                          <p:spTgt spid="100"/>
                                        </p:tgtEl>
                                        <p:attrNameLst>
                                          <p:attrName>style.visibility</p:attrName>
                                        </p:attrNameLst>
                                      </p:cBhvr>
                                      <p:to>
                                        <p:strVal val="visible"/>
                                      </p:to>
                                    </p:set>
                                    <p:animEffect transition="in" filter="wipe(down)">
                                      <p:cBhvr>
                                        <p:cTn id="56" dur="500"/>
                                        <p:tgtEl>
                                          <p:spTgt spid="100"/>
                                        </p:tgtEl>
                                      </p:cBhvr>
                                    </p:animEffect>
                                  </p:childTnLst>
                                </p:cTn>
                              </p:par>
                              <p:par>
                                <p:cTn id="57" presetID="22" presetClass="entr" presetSubtype="4" fill="hold" nodeType="withEffect">
                                  <p:stCondLst>
                                    <p:cond delay="0"/>
                                  </p:stCondLst>
                                  <p:childTnLst>
                                    <p:set>
                                      <p:cBhvr>
                                        <p:cTn id="58" dur="1" fill="hold">
                                          <p:stCondLst>
                                            <p:cond delay="0"/>
                                          </p:stCondLst>
                                        </p:cTn>
                                        <p:tgtEl>
                                          <p:spTgt spid="103"/>
                                        </p:tgtEl>
                                        <p:attrNameLst>
                                          <p:attrName>style.visibility</p:attrName>
                                        </p:attrNameLst>
                                      </p:cBhvr>
                                      <p:to>
                                        <p:strVal val="visible"/>
                                      </p:to>
                                    </p:set>
                                    <p:animEffect transition="in" filter="wipe(down)">
                                      <p:cBhvr>
                                        <p:cTn id="59" dur="500"/>
                                        <p:tgtEl>
                                          <p:spTgt spid="103"/>
                                        </p:tgtEl>
                                      </p:cBhvr>
                                    </p:animEffect>
                                  </p:childTnLst>
                                </p:cTn>
                              </p:par>
                              <p:par>
                                <p:cTn id="60" presetID="22" presetClass="entr" presetSubtype="4" fill="hold" nodeType="withEffect">
                                  <p:stCondLst>
                                    <p:cond delay="0"/>
                                  </p:stCondLst>
                                  <p:childTnLst>
                                    <p:set>
                                      <p:cBhvr>
                                        <p:cTn id="61" dur="1" fill="hold">
                                          <p:stCondLst>
                                            <p:cond delay="0"/>
                                          </p:stCondLst>
                                        </p:cTn>
                                        <p:tgtEl>
                                          <p:spTgt spid="105"/>
                                        </p:tgtEl>
                                        <p:attrNameLst>
                                          <p:attrName>style.visibility</p:attrName>
                                        </p:attrNameLst>
                                      </p:cBhvr>
                                      <p:to>
                                        <p:strVal val="visible"/>
                                      </p:to>
                                    </p:set>
                                    <p:animEffect transition="in" filter="wipe(down)">
                                      <p:cBhvr>
                                        <p:cTn id="62" dur="500"/>
                                        <p:tgtEl>
                                          <p:spTgt spid="105"/>
                                        </p:tgtEl>
                                      </p:cBhvr>
                                    </p:animEffect>
                                  </p:childTnLst>
                                </p:cTn>
                              </p:par>
                              <p:par>
                                <p:cTn id="63" presetID="22" presetClass="entr" presetSubtype="4" fill="hold" nodeType="withEffect">
                                  <p:stCondLst>
                                    <p:cond delay="0"/>
                                  </p:stCondLst>
                                  <p:childTnLst>
                                    <p:set>
                                      <p:cBhvr>
                                        <p:cTn id="64" dur="1" fill="hold">
                                          <p:stCondLst>
                                            <p:cond delay="0"/>
                                          </p:stCondLst>
                                        </p:cTn>
                                        <p:tgtEl>
                                          <p:spTgt spid="99"/>
                                        </p:tgtEl>
                                        <p:attrNameLst>
                                          <p:attrName>style.visibility</p:attrName>
                                        </p:attrNameLst>
                                      </p:cBhvr>
                                      <p:to>
                                        <p:strVal val="visible"/>
                                      </p:to>
                                    </p:set>
                                    <p:animEffect transition="in" filter="wipe(down)">
                                      <p:cBhvr>
                                        <p:cTn id="65" dur="500"/>
                                        <p:tgtEl>
                                          <p:spTgt spid="99"/>
                                        </p:tgtEl>
                                      </p:cBhvr>
                                    </p:animEffect>
                                  </p:childTnLst>
                                </p:cTn>
                              </p:par>
                              <p:par>
                                <p:cTn id="66" presetID="22" presetClass="entr" presetSubtype="4" fill="hold" nodeType="withEffect">
                                  <p:stCondLst>
                                    <p:cond delay="0"/>
                                  </p:stCondLst>
                                  <p:childTnLst>
                                    <p:set>
                                      <p:cBhvr>
                                        <p:cTn id="67" dur="1" fill="hold">
                                          <p:stCondLst>
                                            <p:cond delay="0"/>
                                          </p:stCondLst>
                                        </p:cTn>
                                        <p:tgtEl>
                                          <p:spTgt spid="97"/>
                                        </p:tgtEl>
                                        <p:attrNameLst>
                                          <p:attrName>style.visibility</p:attrName>
                                        </p:attrNameLst>
                                      </p:cBhvr>
                                      <p:to>
                                        <p:strVal val="visible"/>
                                      </p:to>
                                    </p:set>
                                    <p:animEffect transition="in" filter="wipe(down)">
                                      <p:cBhvr>
                                        <p:cTn id="68" dur="500"/>
                                        <p:tgtEl>
                                          <p:spTgt spid="97"/>
                                        </p:tgtEl>
                                      </p:cBhvr>
                                    </p:animEffect>
                                  </p:childTnLst>
                                </p:cTn>
                              </p:par>
                              <p:par>
                                <p:cTn id="69" presetID="22" presetClass="entr" presetSubtype="4" fill="hold" nodeType="withEffect">
                                  <p:stCondLst>
                                    <p:cond delay="0"/>
                                  </p:stCondLst>
                                  <p:childTnLst>
                                    <p:set>
                                      <p:cBhvr>
                                        <p:cTn id="70" dur="1" fill="hold">
                                          <p:stCondLst>
                                            <p:cond delay="0"/>
                                          </p:stCondLst>
                                        </p:cTn>
                                        <p:tgtEl>
                                          <p:spTgt spid="96"/>
                                        </p:tgtEl>
                                        <p:attrNameLst>
                                          <p:attrName>style.visibility</p:attrName>
                                        </p:attrNameLst>
                                      </p:cBhvr>
                                      <p:to>
                                        <p:strVal val="visible"/>
                                      </p:to>
                                    </p:set>
                                    <p:animEffect transition="in" filter="wipe(down)">
                                      <p:cBhvr>
                                        <p:cTn id="71" dur="500"/>
                                        <p:tgtEl>
                                          <p:spTgt spid="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91" grpId="0" animBg="1"/>
      <p:bldP spid="126" grpId="0" animBg="1"/>
      <p:bldGraphic spid="107" grpId="0" uiExpand="1">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BAC33-878A-4E8D-8F6F-65BF93505E6C}"/>
              </a:ext>
            </a:extLst>
          </p:cNvPr>
          <p:cNvSpPr>
            <a:spLocks noGrp="1"/>
          </p:cNvSpPr>
          <p:nvPr>
            <p:ph type="title"/>
          </p:nvPr>
        </p:nvSpPr>
        <p:spPr>
          <a:xfrm>
            <a:off x="323850" y="125051"/>
            <a:ext cx="8509103" cy="926020"/>
          </a:xfrm>
        </p:spPr>
        <p:txBody>
          <a:bodyPr>
            <a:normAutofit fontScale="90000"/>
          </a:bodyPr>
          <a:lstStyle/>
          <a:p>
            <a:r>
              <a:rPr lang="en-US" b="1" i="1" dirty="0"/>
              <a:t>Objectives and Scope of </a:t>
            </a:r>
            <a:br>
              <a:rPr lang="en-US" b="1" i="1" dirty="0"/>
            </a:br>
            <a:r>
              <a:rPr lang="en-US" b="1" i="1" dirty="0"/>
              <a:t>the Workshop</a:t>
            </a:r>
          </a:p>
        </p:txBody>
      </p:sp>
      <p:sp>
        <p:nvSpPr>
          <p:cNvPr id="3" name="Content Placeholder 2">
            <a:extLst>
              <a:ext uri="{FF2B5EF4-FFF2-40B4-BE49-F238E27FC236}">
                <a16:creationId xmlns:a16="http://schemas.microsoft.com/office/drawing/2014/main" id="{B236AA1D-7609-4832-8852-152514E44D72}"/>
              </a:ext>
            </a:extLst>
          </p:cNvPr>
          <p:cNvSpPr>
            <a:spLocks noGrp="1"/>
          </p:cNvSpPr>
          <p:nvPr>
            <p:ph idx="1"/>
          </p:nvPr>
        </p:nvSpPr>
        <p:spPr>
          <a:xfrm>
            <a:off x="323850" y="1405719"/>
            <a:ext cx="8509103" cy="4890100"/>
          </a:xfrm>
        </p:spPr>
        <p:txBody>
          <a:bodyPr>
            <a:normAutofit fontScale="55000" lnSpcReduction="20000"/>
          </a:bodyPr>
          <a:lstStyle/>
          <a:p>
            <a:r>
              <a:rPr lang="en-US" dirty="0"/>
              <a:t>Review how the standards for dissolution similarity were established and discuss the definition of similarity</a:t>
            </a:r>
          </a:p>
          <a:p>
            <a:endParaRPr lang="en-US" dirty="0"/>
          </a:p>
          <a:p>
            <a:pPr lvl="0"/>
            <a:r>
              <a:rPr lang="en-US" dirty="0"/>
              <a:t>Clarify the regulatory application of dissolution similarity testing (e.g., when and how it can be used)</a:t>
            </a:r>
          </a:p>
          <a:p>
            <a:pPr lvl="0"/>
            <a:endParaRPr lang="en-US" dirty="0"/>
          </a:p>
          <a:p>
            <a:pPr lvl="0"/>
            <a:r>
              <a:rPr lang="en-US" dirty="0"/>
              <a:t>Delineate and contrast commonly used approaches to address dissolution similarity and to discuss novel methods</a:t>
            </a:r>
          </a:p>
          <a:p>
            <a:pPr lvl="0"/>
            <a:endParaRPr lang="en-US" dirty="0"/>
          </a:p>
          <a:p>
            <a:pPr lvl="0"/>
            <a:r>
              <a:rPr lang="en-US" dirty="0"/>
              <a:t>Create a robust approach (e.g., decision tree) for dissolution similarity assessment </a:t>
            </a:r>
          </a:p>
          <a:p>
            <a:pPr lvl="0"/>
            <a:endParaRPr lang="en-US" dirty="0"/>
          </a:p>
          <a:p>
            <a:pPr lvl="0"/>
            <a:r>
              <a:rPr lang="en-US" dirty="0"/>
              <a:t> Delineate the value of similarity testing in light of clinically relevant specifications and safe space</a:t>
            </a:r>
          </a:p>
          <a:p>
            <a:pPr lvl="0"/>
            <a:endParaRPr lang="en-US" dirty="0"/>
          </a:p>
          <a:p>
            <a:pPr lvl="0"/>
            <a:r>
              <a:rPr lang="en-US" dirty="0"/>
              <a:t>Provide an opportunity for direct dialogue between Regulatory, Industry and Academic stakeholders to identify gaps in knowledge and potential paths forward (e.g., research opportunities in dissolution similarity assessment)</a:t>
            </a:r>
          </a:p>
          <a:p>
            <a:endParaRPr lang="en-US" dirty="0"/>
          </a:p>
        </p:txBody>
      </p:sp>
    </p:spTree>
    <p:extLst>
      <p:ext uri="{BB962C8B-B14F-4D97-AF65-F5344CB8AC3E}">
        <p14:creationId xmlns:p14="http://schemas.microsoft.com/office/powerpoint/2010/main" val="419335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083" y="152940"/>
            <a:ext cx="8509103" cy="926020"/>
          </a:xfrm>
        </p:spPr>
        <p:txBody>
          <a:bodyPr/>
          <a:lstStyle/>
          <a:p>
            <a:r>
              <a:rPr lang="en-US" b="1" i="1" dirty="0"/>
              <a:t>Organizing Committee Members</a:t>
            </a:r>
          </a:p>
        </p:txBody>
      </p:sp>
      <p:graphicFrame>
        <p:nvGraphicFramePr>
          <p:cNvPr id="5" name="Diagram 4"/>
          <p:cNvGraphicFramePr/>
          <p:nvPr>
            <p:extLst>
              <p:ext uri="{D42A27DB-BD31-4B8C-83A1-F6EECF244321}">
                <p14:modId xmlns:p14="http://schemas.microsoft.com/office/powerpoint/2010/main" val="1126568538"/>
              </p:ext>
            </p:extLst>
          </p:nvPr>
        </p:nvGraphicFramePr>
        <p:xfrm>
          <a:off x="236667" y="1405965"/>
          <a:ext cx="8041059" cy="51611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Oval 5"/>
          <p:cNvSpPr/>
          <p:nvPr/>
        </p:nvSpPr>
        <p:spPr>
          <a:xfrm>
            <a:off x="3137836" y="3075933"/>
            <a:ext cx="2498343" cy="2091639"/>
          </a:xfrm>
          <a:prstGeom prst="ellipse">
            <a:avLst/>
          </a:prstGeom>
          <a:solidFill>
            <a:srgbClr val="49E91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a:solidFill>
                  <a:schemeClr val="tx1"/>
                </a:solidFill>
              </a:rPr>
              <a:t>In Vitro Dissolution Profiles Similarity Assessment in Support of Drug Product Quality: What, How, and When </a:t>
            </a:r>
            <a:endParaRPr lang="en-US" sz="1400" dirty="0">
              <a:solidFill>
                <a:schemeClr val="tx1"/>
              </a:solidFill>
            </a:endParaRPr>
          </a:p>
        </p:txBody>
      </p:sp>
      <p:sp>
        <p:nvSpPr>
          <p:cNvPr id="7" name="AutoShape 6" descr="Image result for tzu chi Ju AbbVie picture"/>
          <p:cNvSpPr>
            <a:spLocks noChangeAspect="1" noChangeArrowheads="1"/>
          </p:cNvSpPr>
          <p:nvPr/>
        </p:nvSpPr>
        <p:spPr bwMode="auto">
          <a:xfrm>
            <a:off x="155575" y="-555625"/>
            <a:ext cx="1171575" cy="11715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AutoShape 10" descr="Image result for tycho heimbac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12" descr="Image result for tycho heimbac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 name="AutoShape 14" descr="Image result for tycho heimbach"/>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1" name="AutoShape 16" descr="Image result for tycho heimbach"/>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572895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graphicEl>
                                              <a:dgm id="{C7F98FF4-645E-4945-889A-F0B99BF57D2B}"/>
                                            </p:graphicEl>
                                          </p:spTgt>
                                        </p:tgtEl>
                                        <p:attrNameLst>
                                          <p:attrName>style.visibility</p:attrName>
                                        </p:attrNameLst>
                                      </p:cBhvr>
                                      <p:to>
                                        <p:strVal val="visible"/>
                                      </p:to>
                                    </p:set>
                                    <p:animEffect transition="in" filter="barn(inVertical)">
                                      <p:cBhvr>
                                        <p:cTn id="7" dur="500"/>
                                        <p:tgtEl>
                                          <p:spTgt spid="5">
                                            <p:graphicEl>
                                              <a:dgm id="{C7F98FF4-645E-4945-889A-F0B99BF57D2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graphicEl>
                                              <a:dgm id="{26EA0160-E202-41B7-9C8B-411482C0A699}"/>
                                            </p:graphicEl>
                                          </p:spTgt>
                                        </p:tgtEl>
                                        <p:attrNameLst>
                                          <p:attrName>style.visibility</p:attrName>
                                        </p:attrNameLst>
                                      </p:cBhvr>
                                      <p:to>
                                        <p:strVal val="visible"/>
                                      </p:to>
                                    </p:set>
                                    <p:animEffect transition="in" filter="barn(inVertical)">
                                      <p:cBhvr>
                                        <p:cTn id="12" dur="500"/>
                                        <p:tgtEl>
                                          <p:spTgt spid="5">
                                            <p:graphicEl>
                                              <a:dgm id="{26EA0160-E202-41B7-9C8B-411482C0A699}"/>
                                            </p:graphic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graphicEl>
                                              <a:dgm id="{AB691967-E257-4937-8856-FBA209E8C81B}"/>
                                            </p:graphicEl>
                                          </p:spTgt>
                                        </p:tgtEl>
                                        <p:attrNameLst>
                                          <p:attrName>style.visibility</p:attrName>
                                        </p:attrNameLst>
                                      </p:cBhvr>
                                      <p:to>
                                        <p:strVal val="visible"/>
                                      </p:to>
                                    </p:set>
                                    <p:animEffect transition="in" filter="barn(inVertical)">
                                      <p:cBhvr>
                                        <p:cTn id="15" dur="500"/>
                                        <p:tgtEl>
                                          <p:spTgt spid="5">
                                            <p:graphicEl>
                                              <a:dgm id="{AB691967-E257-4937-8856-FBA209E8C81B}"/>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graphicEl>
                                              <a:dgm id="{6EB7E112-CF50-495F-996C-11B1BAA0BB6D}"/>
                                            </p:graphicEl>
                                          </p:spTgt>
                                        </p:tgtEl>
                                        <p:attrNameLst>
                                          <p:attrName>style.visibility</p:attrName>
                                        </p:attrNameLst>
                                      </p:cBhvr>
                                      <p:to>
                                        <p:strVal val="visible"/>
                                      </p:to>
                                    </p:set>
                                    <p:animEffect transition="in" filter="barn(inVertical)">
                                      <p:cBhvr>
                                        <p:cTn id="20" dur="500"/>
                                        <p:tgtEl>
                                          <p:spTgt spid="5">
                                            <p:graphicEl>
                                              <a:dgm id="{6EB7E112-CF50-495F-996C-11B1BAA0BB6D}"/>
                                            </p:graphicEl>
                                          </p:spTgt>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5">
                                            <p:graphicEl>
                                              <a:dgm id="{45BBE78C-083B-45DB-8631-5A1E276D2BB7}"/>
                                            </p:graphicEl>
                                          </p:spTgt>
                                        </p:tgtEl>
                                        <p:attrNameLst>
                                          <p:attrName>style.visibility</p:attrName>
                                        </p:attrNameLst>
                                      </p:cBhvr>
                                      <p:to>
                                        <p:strVal val="visible"/>
                                      </p:to>
                                    </p:set>
                                    <p:animEffect transition="in" filter="barn(inVertical)">
                                      <p:cBhvr>
                                        <p:cTn id="23" dur="500"/>
                                        <p:tgtEl>
                                          <p:spTgt spid="5">
                                            <p:graphicEl>
                                              <a:dgm id="{45BBE78C-083B-45DB-8631-5A1E276D2BB7}"/>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
                                            <p:graphicEl>
                                              <a:dgm id="{75714110-46EA-4749-83F7-087824B0B765}"/>
                                            </p:graphicEl>
                                          </p:spTgt>
                                        </p:tgtEl>
                                        <p:attrNameLst>
                                          <p:attrName>style.visibility</p:attrName>
                                        </p:attrNameLst>
                                      </p:cBhvr>
                                      <p:to>
                                        <p:strVal val="visible"/>
                                      </p:to>
                                    </p:set>
                                    <p:animEffect transition="in" filter="barn(inVertical)">
                                      <p:cBhvr>
                                        <p:cTn id="28" dur="500"/>
                                        <p:tgtEl>
                                          <p:spTgt spid="5">
                                            <p:graphicEl>
                                              <a:dgm id="{75714110-46EA-4749-83F7-087824B0B765}"/>
                                            </p:graphicEl>
                                          </p:spTgt>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5">
                                            <p:graphicEl>
                                              <a:dgm id="{BE47FD71-1B9D-4D27-8712-6F155A3AE1DF}"/>
                                            </p:graphicEl>
                                          </p:spTgt>
                                        </p:tgtEl>
                                        <p:attrNameLst>
                                          <p:attrName>style.visibility</p:attrName>
                                        </p:attrNameLst>
                                      </p:cBhvr>
                                      <p:to>
                                        <p:strVal val="visible"/>
                                      </p:to>
                                    </p:set>
                                    <p:animEffect transition="in" filter="barn(inVertical)">
                                      <p:cBhvr>
                                        <p:cTn id="31" dur="500"/>
                                        <p:tgtEl>
                                          <p:spTgt spid="5">
                                            <p:graphicEl>
                                              <a:dgm id="{BE47FD71-1B9D-4D27-8712-6F155A3AE1DF}"/>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5">
                                            <p:graphicEl>
                                              <a:dgm id="{CADDB77A-C8E0-4460-AB7D-EAC7E88E7D57}"/>
                                            </p:graphicEl>
                                          </p:spTgt>
                                        </p:tgtEl>
                                        <p:attrNameLst>
                                          <p:attrName>style.visibility</p:attrName>
                                        </p:attrNameLst>
                                      </p:cBhvr>
                                      <p:to>
                                        <p:strVal val="visible"/>
                                      </p:to>
                                    </p:set>
                                    <p:animEffect transition="in" filter="barn(inVertical)">
                                      <p:cBhvr>
                                        <p:cTn id="36" dur="500"/>
                                        <p:tgtEl>
                                          <p:spTgt spid="5">
                                            <p:graphicEl>
                                              <a:dgm id="{CADDB77A-C8E0-4460-AB7D-EAC7E88E7D57}"/>
                                            </p:graphic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5">
                                            <p:graphicEl>
                                              <a:dgm id="{3D7102EC-3ED3-48BA-89BB-B98A9AA0785D}"/>
                                            </p:graphicEl>
                                          </p:spTgt>
                                        </p:tgtEl>
                                        <p:attrNameLst>
                                          <p:attrName>style.visibility</p:attrName>
                                        </p:attrNameLst>
                                      </p:cBhvr>
                                      <p:to>
                                        <p:strVal val="visible"/>
                                      </p:to>
                                    </p:set>
                                    <p:animEffect transition="in" filter="barn(inVertical)">
                                      <p:cBhvr>
                                        <p:cTn id="39" dur="500"/>
                                        <p:tgtEl>
                                          <p:spTgt spid="5">
                                            <p:graphicEl>
                                              <a:dgm id="{3D7102EC-3ED3-48BA-89BB-B98A9AA0785D}"/>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5">
                                            <p:graphicEl>
                                              <a:dgm id="{19F149E0-C3EF-4876-A88F-DA0546035854}"/>
                                            </p:graphicEl>
                                          </p:spTgt>
                                        </p:tgtEl>
                                        <p:attrNameLst>
                                          <p:attrName>style.visibility</p:attrName>
                                        </p:attrNameLst>
                                      </p:cBhvr>
                                      <p:to>
                                        <p:strVal val="visible"/>
                                      </p:to>
                                    </p:set>
                                    <p:animEffect transition="in" filter="barn(inVertical)">
                                      <p:cBhvr>
                                        <p:cTn id="44" dur="500"/>
                                        <p:tgtEl>
                                          <p:spTgt spid="5">
                                            <p:graphicEl>
                                              <a:dgm id="{19F149E0-C3EF-4876-A88F-DA0546035854}"/>
                                            </p:graphicEl>
                                          </p:spTgt>
                                        </p:tgtEl>
                                      </p:cBhvr>
                                    </p:animEffect>
                                  </p:childTnLst>
                                </p:cTn>
                              </p:par>
                              <p:par>
                                <p:cTn id="45" presetID="16" presetClass="entr" presetSubtype="21" fill="hold" grpId="0" nodeType="withEffect">
                                  <p:stCondLst>
                                    <p:cond delay="0"/>
                                  </p:stCondLst>
                                  <p:childTnLst>
                                    <p:set>
                                      <p:cBhvr>
                                        <p:cTn id="46" dur="1" fill="hold">
                                          <p:stCondLst>
                                            <p:cond delay="0"/>
                                          </p:stCondLst>
                                        </p:cTn>
                                        <p:tgtEl>
                                          <p:spTgt spid="5">
                                            <p:graphicEl>
                                              <a:dgm id="{1EDE25C1-F433-4D53-B3DC-7A9A90ACC3BA}"/>
                                            </p:graphicEl>
                                          </p:spTgt>
                                        </p:tgtEl>
                                        <p:attrNameLst>
                                          <p:attrName>style.visibility</p:attrName>
                                        </p:attrNameLst>
                                      </p:cBhvr>
                                      <p:to>
                                        <p:strVal val="visible"/>
                                      </p:to>
                                    </p:set>
                                    <p:animEffect transition="in" filter="barn(inVertical)">
                                      <p:cBhvr>
                                        <p:cTn id="47" dur="500"/>
                                        <p:tgtEl>
                                          <p:spTgt spid="5">
                                            <p:graphicEl>
                                              <a:dgm id="{1EDE25C1-F433-4D53-B3DC-7A9A90ACC3BA}"/>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5">
                                            <p:graphicEl>
                                              <a:dgm id="{56D2E6F3-E368-4076-B129-902F53C26E10}"/>
                                            </p:graphicEl>
                                          </p:spTgt>
                                        </p:tgtEl>
                                        <p:attrNameLst>
                                          <p:attrName>style.visibility</p:attrName>
                                        </p:attrNameLst>
                                      </p:cBhvr>
                                      <p:to>
                                        <p:strVal val="visible"/>
                                      </p:to>
                                    </p:set>
                                    <p:animEffect transition="in" filter="barn(inVertical)">
                                      <p:cBhvr>
                                        <p:cTn id="52" dur="500"/>
                                        <p:tgtEl>
                                          <p:spTgt spid="5">
                                            <p:graphicEl>
                                              <a:dgm id="{56D2E6F3-E368-4076-B129-902F53C26E10}"/>
                                            </p:graphicEl>
                                          </p:spTgt>
                                        </p:tgtEl>
                                      </p:cBhvr>
                                    </p:animEffect>
                                  </p:childTnLst>
                                </p:cTn>
                              </p:par>
                              <p:par>
                                <p:cTn id="53" presetID="16" presetClass="entr" presetSubtype="21" fill="hold" grpId="0" nodeType="withEffect">
                                  <p:stCondLst>
                                    <p:cond delay="0"/>
                                  </p:stCondLst>
                                  <p:childTnLst>
                                    <p:set>
                                      <p:cBhvr>
                                        <p:cTn id="54" dur="1" fill="hold">
                                          <p:stCondLst>
                                            <p:cond delay="0"/>
                                          </p:stCondLst>
                                        </p:cTn>
                                        <p:tgtEl>
                                          <p:spTgt spid="5">
                                            <p:graphicEl>
                                              <a:dgm id="{90B12964-3D6F-422A-9DF7-5E274EFBD6F5}"/>
                                            </p:graphicEl>
                                          </p:spTgt>
                                        </p:tgtEl>
                                        <p:attrNameLst>
                                          <p:attrName>style.visibility</p:attrName>
                                        </p:attrNameLst>
                                      </p:cBhvr>
                                      <p:to>
                                        <p:strVal val="visible"/>
                                      </p:to>
                                    </p:set>
                                    <p:animEffect transition="in" filter="barn(inVertical)">
                                      <p:cBhvr>
                                        <p:cTn id="55" dur="500"/>
                                        <p:tgtEl>
                                          <p:spTgt spid="5">
                                            <p:graphicEl>
                                              <a:dgm id="{90B12964-3D6F-422A-9DF7-5E274EFBD6F5}"/>
                                            </p:graphicEl>
                                          </p:spTgt>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5">
                                            <p:graphicEl>
                                              <a:dgm id="{ED59A8A2-6DF2-47AF-81F8-8424883AB28F}"/>
                                            </p:graphicEl>
                                          </p:spTgt>
                                        </p:tgtEl>
                                        <p:attrNameLst>
                                          <p:attrName>style.visibility</p:attrName>
                                        </p:attrNameLst>
                                      </p:cBhvr>
                                      <p:to>
                                        <p:strVal val="visible"/>
                                      </p:to>
                                    </p:set>
                                    <p:animEffect transition="in" filter="barn(inVertical)">
                                      <p:cBhvr>
                                        <p:cTn id="58" dur="500"/>
                                        <p:tgtEl>
                                          <p:spTgt spid="5">
                                            <p:graphicEl>
                                              <a:dgm id="{ED59A8A2-6DF2-47AF-81F8-8424883AB28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endParaRPr lang="en-US" dirty="0">
              <a:solidFill>
                <a:srgbClr val="00B0F0"/>
              </a:solidFill>
            </a:endParaRPr>
          </a:p>
        </p:txBody>
      </p:sp>
      <p:sp>
        <p:nvSpPr>
          <p:cNvPr id="3" name="Content Placeholder 2"/>
          <p:cNvSpPr>
            <a:spLocks noGrp="1"/>
          </p:cNvSpPr>
          <p:nvPr>
            <p:ph idx="1"/>
          </p:nvPr>
        </p:nvSpPr>
        <p:spPr/>
        <p:txBody>
          <a:bodyPr/>
          <a:lstStyle/>
          <a:p>
            <a:pPr marL="0" indent="0" algn="ctr">
              <a:buNone/>
            </a:pPr>
            <a:endParaRPr lang="en-US" b="1" dirty="0"/>
          </a:p>
          <a:p>
            <a:pPr marL="0" indent="0" algn="ctr">
              <a:buNone/>
            </a:pPr>
            <a:endParaRPr lang="en-US" b="1" dirty="0"/>
          </a:p>
          <a:p>
            <a:pPr marL="0" indent="0" algn="ctr">
              <a:buNone/>
            </a:pPr>
            <a:r>
              <a:rPr lang="en-US" b="1" dirty="0"/>
              <a:t>The presentation reflects the views of the presenter and should not be construed to represent FDA’s views or policies</a:t>
            </a:r>
          </a:p>
          <a:p>
            <a:pPr marL="0" indent="0" algn="ctr">
              <a:buNone/>
            </a:pPr>
            <a:endParaRPr lang="en-US" b="1" dirty="0"/>
          </a:p>
        </p:txBody>
      </p:sp>
    </p:spTree>
    <p:extLst>
      <p:ext uri="{BB962C8B-B14F-4D97-AF65-F5344CB8AC3E}">
        <p14:creationId xmlns:p14="http://schemas.microsoft.com/office/powerpoint/2010/main" val="954813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8C8F9CC-9F3A-47DE-AF20-35C5053C0607}"/>
              </a:ext>
            </a:extLst>
          </p:cNvPr>
          <p:cNvSpPr>
            <a:spLocks noGrp="1"/>
          </p:cNvSpPr>
          <p:nvPr>
            <p:ph type="title"/>
          </p:nvPr>
        </p:nvSpPr>
        <p:spPr>
          <a:xfrm>
            <a:off x="317500" y="2966244"/>
            <a:ext cx="8509000" cy="925512"/>
          </a:xfrm>
        </p:spPr>
        <p:txBody>
          <a:bodyPr>
            <a:noAutofit/>
          </a:bodyPr>
          <a:lstStyle/>
          <a:p>
            <a:r>
              <a:rPr lang="en-US" sz="4800" b="1" i="1" dirty="0"/>
              <a:t>Why a Workshop on Dissolution Similarly Testing?</a:t>
            </a:r>
          </a:p>
        </p:txBody>
      </p:sp>
    </p:spTree>
    <p:extLst>
      <p:ext uri="{BB962C8B-B14F-4D97-AF65-F5344CB8AC3E}">
        <p14:creationId xmlns:p14="http://schemas.microsoft.com/office/powerpoint/2010/main" val="3103319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96A9F-5ED2-4192-A8F5-C7C327A453CD}"/>
              </a:ext>
            </a:extLst>
          </p:cNvPr>
          <p:cNvSpPr>
            <a:spLocks noGrp="1"/>
          </p:cNvSpPr>
          <p:nvPr>
            <p:ph type="title"/>
          </p:nvPr>
        </p:nvSpPr>
        <p:spPr>
          <a:xfrm>
            <a:off x="93006" y="216360"/>
            <a:ext cx="8509103" cy="926020"/>
          </a:xfrm>
        </p:spPr>
        <p:txBody>
          <a:bodyPr>
            <a:noAutofit/>
          </a:bodyPr>
          <a:lstStyle/>
          <a:p>
            <a:r>
              <a:rPr lang="en-US" sz="3200" b="1" i="1" dirty="0"/>
              <a:t>Regulatory Application  of Dissolution Testing </a:t>
            </a:r>
            <a:br>
              <a:rPr lang="en-US" sz="3200" b="1" i="1" dirty="0"/>
            </a:br>
            <a:r>
              <a:rPr lang="en-US" sz="3200" b="1" i="1" dirty="0"/>
              <a:t>Throughout Drug Product Lifecycle</a:t>
            </a:r>
            <a:endParaRPr lang="en-US" sz="3200" dirty="0"/>
          </a:p>
        </p:txBody>
      </p:sp>
      <p:grpSp>
        <p:nvGrpSpPr>
          <p:cNvPr id="116" name="Group 115">
            <a:extLst>
              <a:ext uri="{FF2B5EF4-FFF2-40B4-BE49-F238E27FC236}">
                <a16:creationId xmlns:a16="http://schemas.microsoft.com/office/drawing/2014/main" id="{6E9CC3AB-82AF-4DB7-AB89-DEE1084A0502}"/>
              </a:ext>
            </a:extLst>
          </p:cNvPr>
          <p:cNvGrpSpPr/>
          <p:nvPr/>
        </p:nvGrpSpPr>
        <p:grpSpPr>
          <a:xfrm>
            <a:off x="4500138" y="2820241"/>
            <a:ext cx="4249336" cy="2052010"/>
            <a:chOff x="4500138" y="2820241"/>
            <a:chExt cx="4249336" cy="2052010"/>
          </a:xfrm>
        </p:grpSpPr>
        <p:sp>
          <p:nvSpPr>
            <p:cNvPr id="5" name="Rounded Rectangle 8">
              <a:extLst>
                <a:ext uri="{FF2B5EF4-FFF2-40B4-BE49-F238E27FC236}">
                  <a16:creationId xmlns:a16="http://schemas.microsoft.com/office/drawing/2014/main" id="{F57D0F41-4C85-4D00-929F-A7977D1CB2A5}"/>
                </a:ext>
              </a:extLst>
            </p:cNvPr>
            <p:cNvSpPr/>
            <p:nvPr/>
          </p:nvSpPr>
          <p:spPr bwMode="auto">
            <a:xfrm>
              <a:off x="6692072" y="4052045"/>
              <a:ext cx="2057402" cy="820206"/>
            </a:xfrm>
            <a:prstGeom prst="roundRect">
              <a:avLst/>
            </a:prstGeom>
            <a:solidFill>
              <a:schemeClr val="accent3"/>
            </a:solidFill>
            <a:ln w="44450" cap="flat" cmpd="sng" algn="ctr">
              <a:solidFill>
                <a:srgbClr val="00B050"/>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400" b="1" dirty="0"/>
                <a:t>Setting clinically relevance drug product specifications</a:t>
              </a:r>
            </a:p>
            <a:p>
              <a:pPr algn="ctr"/>
              <a:endParaRPr lang="en-US" sz="1400" dirty="0"/>
            </a:p>
          </p:txBody>
        </p:sp>
        <p:cxnSp>
          <p:nvCxnSpPr>
            <p:cNvPr id="10" name="Straight Connector 9">
              <a:extLst>
                <a:ext uri="{FF2B5EF4-FFF2-40B4-BE49-F238E27FC236}">
                  <a16:creationId xmlns:a16="http://schemas.microsoft.com/office/drawing/2014/main" id="{F9AA2A10-0AAC-4A30-8FDF-FDAA25D2E0A5}"/>
                </a:ext>
              </a:extLst>
            </p:cNvPr>
            <p:cNvCxnSpPr>
              <a:cxnSpLocks/>
              <a:stCxn id="20" idx="2"/>
              <a:endCxn id="5" idx="0"/>
            </p:cNvCxnSpPr>
            <p:nvPr/>
          </p:nvCxnSpPr>
          <p:spPr bwMode="auto">
            <a:xfrm>
              <a:off x="4500138" y="2820241"/>
              <a:ext cx="3220635" cy="1231804"/>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15" name="Group 114">
            <a:extLst>
              <a:ext uri="{FF2B5EF4-FFF2-40B4-BE49-F238E27FC236}">
                <a16:creationId xmlns:a16="http://schemas.microsoft.com/office/drawing/2014/main" id="{19D460B7-494D-49C4-877B-03D6A969F724}"/>
              </a:ext>
            </a:extLst>
          </p:cNvPr>
          <p:cNvGrpSpPr/>
          <p:nvPr/>
        </p:nvGrpSpPr>
        <p:grpSpPr>
          <a:xfrm>
            <a:off x="4500138" y="2820241"/>
            <a:ext cx="2049062" cy="1929180"/>
            <a:chOff x="4500138" y="2820241"/>
            <a:chExt cx="2049062" cy="1929180"/>
          </a:xfrm>
        </p:grpSpPr>
        <p:cxnSp>
          <p:nvCxnSpPr>
            <p:cNvPr id="8" name="Straight Connector 7">
              <a:extLst>
                <a:ext uri="{FF2B5EF4-FFF2-40B4-BE49-F238E27FC236}">
                  <a16:creationId xmlns:a16="http://schemas.microsoft.com/office/drawing/2014/main" id="{15DD9FAC-3C6F-4ABC-A956-4C0DFEC91297}"/>
                </a:ext>
              </a:extLst>
            </p:cNvPr>
            <p:cNvCxnSpPr>
              <a:cxnSpLocks/>
              <a:stCxn id="20" idx="2"/>
              <a:endCxn id="14" idx="0"/>
            </p:cNvCxnSpPr>
            <p:nvPr/>
          </p:nvCxnSpPr>
          <p:spPr bwMode="auto">
            <a:xfrm>
              <a:off x="4500138" y="2820241"/>
              <a:ext cx="1231059" cy="1217517"/>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ounded Rectangle 18">
              <a:extLst>
                <a:ext uri="{FF2B5EF4-FFF2-40B4-BE49-F238E27FC236}">
                  <a16:creationId xmlns:a16="http://schemas.microsoft.com/office/drawing/2014/main" id="{EF3A7A0A-FA6A-433B-8813-EA9FF0D3DDB0}"/>
                </a:ext>
              </a:extLst>
            </p:cNvPr>
            <p:cNvSpPr/>
            <p:nvPr/>
          </p:nvSpPr>
          <p:spPr bwMode="auto">
            <a:xfrm>
              <a:off x="4913193" y="4037758"/>
              <a:ext cx="1636007" cy="711663"/>
            </a:xfrm>
            <a:prstGeom prst="roundRect">
              <a:avLst/>
            </a:prstGeom>
            <a:solidFill>
              <a:schemeClr val="accent3"/>
            </a:solidFill>
            <a:ln w="44450" cap="flat" cmpd="sng" algn="ctr">
              <a:solidFill>
                <a:srgbClr val="00B050"/>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Verification of the  Design Space</a:t>
              </a:r>
            </a:p>
          </p:txBody>
        </p:sp>
      </p:grpSp>
      <p:grpSp>
        <p:nvGrpSpPr>
          <p:cNvPr id="113" name="Group 112">
            <a:extLst>
              <a:ext uri="{FF2B5EF4-FFF2-40B4-BE49-F238E27FC236}">
                <a16:creationId xmlns:a16="http://schemas.microsoft.com/office/drawing/2014/main" id="{CC90F1FB-8633-4457-8D1E-0492D74FA29C}"/>
              </a:ext>
            </a:extLst>
          </p:cNvPr>
          <p:cNvGrpSpPr/>
          <p:nvPr/>
        </p:nvGrpSpPr>
        <p:grpSpPr>
          <a:xfrm>
            <a:off x="2290156" y="2820241"/>
            <a:ext cx="2209982" cy="3348546"/>
            <a:chOff x="2290156" y="2820241"/>
            <a:chExt cx="2209982" cy="3348546"/>
          </a:xfrm>
        </p:grpSpPr>
        <p:cxnSp>
          <p:nvCxnSpPr>
            <p:cNvPr id="9" name="Straight Connector 8">
              <a:extLst>
                <a:ext uri="{FF2B5EF4-FFF2-40B4-BE49-F238E27FC236}">
                  <a16:creationId xmlns:a16="http://schemas.microsoft.com/office/drawing/2014/main" id="{07B26426-33E0-4482-AFEF-FED19B370D8A}"/>
                </a:ext>
              </a:extLst>
            </p:cNvPr>
            <p:cNvCxnSpPr>
              <a:cxnSpLocks/>
              <a:stCxn id="20" idx="2"/>
              <a:endCxn id="15" idx="0"/>
            </p:cNvCxnSpPr>
            <p:nvPr/>
          </p:nvCxnSpPr>
          <p:spPr bwMode="auto">
            <a:xfrm flipH="1">
              <a:off x="3318857" y="2820241"/>
              <a:ext cx="1181281" cy="2217505"/>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Rounded Rectangle 19">
              <a:extLst>
                <a:ext uri="{FF2B5EF4-FFF2-40B4-BE49-F238E27FC236}">
                  <a16:creationId xmlns:a16="http://schemas.microsoft.com/office/drawing/2014/main" id="{544540FD-D7FC-4580-BC11-283E778B3DD5}"/>
                </a:ext>
              </a:extLst>
            </p:cNvPr>
            <p:cNvSpPr/>
            <p:nvPr/>
          </p:nvSpPr>
          <p:spPr bwMode="auto">
            <a:xfrm>
              <a:off x="2290156" y="5037746"/>
              <a:ext cx="2057402" cy="1131041"/>
            </a:xfrm>
            <a:prstGeom prst="roundRect">
              <a:avLst/>
            </a:prstGeom>
            <a:solidFill>
              <a:schemeClr val="accent5">
                <a:lumMod val="40000"/>
                <a:lumOff val="60000"/>
              </a:schemeClr>
            </a:solidFill>
            <a:ln w="57150" cap="flat" cmpd="sng" algn="ctr">
              <a:solidFill>
                <a:schemeClr val="accent5">
                  <a:lumMod val="75000"/>
                </a:schemeClr>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Surrogate  </a:t>
              </a:r>
            </a:p>
            <a:p>
              <a:pPr lvl="0" algn="ctr"/>
              <a:r>
                <a:rPr lang="en-US" sz="1400" b="1" dirty="0"/>
                <a:t>for BE via biowaiver request based on IVIVC or BCS Class 1/3</a:t>
              </a:r>
            </a:p>
            <a:p>
              <a:pPr algn="ctr"/>
              <a:endParaRPr lang="en-US" sz="1400" dirty="0"/>
            </a:p>
          </p:txBody>
        </p:sp>
      </p:grpSp>
      <p:grpSp>
        <p:nvGrpSpPr>
          <p:cNvPr id="111" name="Group 110">
            <a:extLst>
              <a:ext uri="{FF2B5EF4-FFF2-40B4-BE49-F238E27FC236}">
                <a16:creationId xmlns:a16="http://schemas.microsoft.com/office/drawing/2014/main" id="{D86ABB01-FAEE-431C-9D9B-4F79A74E3DE2}"/>
              </a:ext>
            </a:extLst>
          </p:cNvPr>
          <p:cNvGrpSpPr/>
          <p:nvPr/>
        </p:nvGrpSpPr>
        <p:grpSpPr>
          <a:xfrm>
            <a:off x="128977" y="2820241"/>
            <a:ext cx="4371161" cy="2261243"/>
            <a:chOff x="128977" y="2820241"/>
            <a:chExt cx="4371161" cy="2261243"/>
          </a:xfrm>
        </p:grpSpPr>
        <p:cxnSp>
          <p:nvCxnSpPr>
            <p:cNvPr id="7" name="Straight Connector 6">
              <a:extLst>
                <a:ext uri="{FF2B5EF4-FFF2-40B4-BE49-F238E27FC236}">
                  <a16:creationId xmlns:a16="http://schemas.microsoft.com/office/drawing/2014/main" id="{A2D75BF8-B523-4AD5-B322-2654CE7720E4}"/>
                </a:ext>
              </a:extLst>
            </p:cNvPr>
            <p:cNvCxnSpPr>
              <a:cxnSpLocks/>
              <a:stCxn id="20" idx="2"/>
              <a:endCxn id="16" idx="0"/>
            </p:cNvCxnSpPr>
            <p:nvPr/>
          </p:nvCxnSpPr>
          <p:spPr bwMode="auto">
            <a:xfrm flipH="1">
              <a:off x="1157678" y="2820241"/>
              <a:ext cx="3342460" cy="134684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Rounded Rectangle 20">
              <a:extLst>
                <a:ext uri="{FF2B5EF4-FFF2-40B4-BE49-F238E27FC236}">
                  <a16:creationId xmlns:a16="http://schemas.microsoft.com/office/drawing/2014/main" id="{A3114DAC-5CA3-454A-ABA8-642F272F4B75}"/>
                </a:ext>
              </a:extLst>
            </p:cNvPr>
            <p:cNvSpPr/>
            <p:nvPr/>
          </p:nvSpPr>
          <p:spPr bwMode="auto">
            <a:xfrm>
              <a:off x="128977" y="4167084"/>
              <a:ext cx="2057402" cy="914400"/>
            </a:xfrm>
            <a:prstGeom prst="roundRect">
              <a:avLst/>
            </a:prstGeom>
            <a:solidFill>
              <a:schemeClr val="accent5">
                <a:lumMod val="40000"/>
                <a:lumOff val="60000"/>
              </a:schemeClr>
            </a:solidFill>
            <a:ln w="57150" cap="flat" cmpd="sng" algn="ctr">
              <a:solidFill>
                <a:schemeClr val="accent5">
                  <a:lumMod val="75000"/>
                </a:schemeClr>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In support of CMC* changes as per SUPAC guidance </a:t>
              </a:r>
            </a:p>
          </p:txBody>
        </p:sp>
      </p:grpSp>
      <p:grpSp>
        <p:nvGrpSpPr>
          <p:cNvPr id="110" name="Group 109">
            <a:extLst>
              <a:ext uri="{FF2B5EF4-FFF2-40B4-BE49-F238E27FC236}">
                <a16:creationId xmlns:a16="http://schemas.microsoft.com/office/drawing/2014/main" id="{A55251EF-67B7-4148-9AA8-FCABABB97B3B}"/>
              </a:ext>
            </a:extLst>
          </p:cNvPr>
          <p:cNvGrpSpPr/>
          <p:nvPr/>
        </p:nvGrpSpPr>
        <p:grpSpPr>
          <a:xfrm>
            <a:off x="1422367" y="2820241"/>
            <a:ext cx="3077771" cy="1056783"/>
            <a:chOff x="1422367" y="2820241"/>
            <a:chExt cx="3077771" cy="1056783"/>
          </a:xfrm>
        </p:grpSpPr>
        <p:cxnSp>
          <p:nvCxnSpPr>
            <p:cNvPr id="12" name="Straight Connector 11">
              <a:extLst>
                <a:ext uri="{FF2B5EF4-FFF2-40B4-BE49-F238E27FC236}">
                  <a16:creationId xmlns:a16="http://schemas.microsoft.com/office/drawing/2014/main" id="{4B441C4D-AE62-4FDF-99A7-6A1B0E023471}"/>
                </a:ext>
              </a:extLst>
            </p:cNvPr>
            <p:cNvCxnSpPr>
              <a:cxnSpLocks/>
              <a:stCxn id="20" idx="2"/>
              <a:endCxn id="17" idx="0"/>
            </p:cNvCxnSpPr>
            <p:nvPr/>
          </p:nvCxnSpPr>
          <p:spPr bwMode="auto">
            <a:xfrm flipH="1">
              <a:off x="2495121" y="2820241"/>
              <a:ext cx="2005017" cy="142383"/>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ounded Rectangle 21">
              <a:extLst>
                <a:ext uri="{FF2B5EF4-FFF2-40B4-BE49-F238E27FC236}">
                  <a16:creationId xmlns:a16="http://schemas.microsoft.com/office/drawing/2014/main" id="{99B6A6D7-CCE1-4793-9183-6AA78058FAB7}"/>
                </a:ext>
              </a:extLst>
            </p:cNvPr>
            <p:cNvSpPr/>
            <p:nvPr/>
          </p:nvSpPr>
          <p:spPr bwMode="auto">
            <a:xfrm>
              <a:off x="1422367" y="2962624"/>
              <a:ext cx="2145507" cy="914400"/>
            </a:xfrm>
            <a:prstGeom prst="roundRect">
              <a:avLst/>
            </a:prstGeom>
            <a:solidFill>
              <a:schemeClr val="accent5">
                <a:lumMod val="40000"/>
                <a:lumOff val="60000"/>
              </a:schemeClr>
            </a:solidFill>
            <a:ln w="57150" cap="flat" cmpd="sng" algn="ctr">
              <a:solidFill>
                <a:schemeClr val="accent5">
                  <a:lumMod val="75000"/>
                </a:schemeClr>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Formulation selection during drug product development</a:t>
              </a:r>
            </a:p>
          </p:txBody>
        </p:sp>
      </p:grpSp>
      <p:grpSp>
        <p:nvGrpSpPr>
          <p:cNvPr id="114" name="Group 113">
            <a:extLst>
              <a:ext uri="{FF2B5EF4-FFF2-40B4-BE49-F238E27FC236}">
                <a16:creationId xmlns:a16="http://schemas.microsoft.com/office/drawing/2014/main" id="{0FD98475-CAB7-4E80-A0B2-673A90FC9C52}"/>
              </a:ext>
            </a:extLst>
          </p:cNvPr>
          <p:cNvGrpSpPr/>
          <p:nvPr/>
        </p:nvGrpSpPr>
        <p:grpSpPr>
          <a:xfrm>
            <a:off x="4500138" y="2820241"/>
            <a:ext cx="2934885" cy="844521"/>
            <a:chOff x="4500138" y="2820241"/>
            <a:chExt cx="2934885" cy="844521"/>
          </a:xfrm>
        </p:grpSpPr>
        <p:cxnSp>
          <p:nvCxnSpPr>
            <p:cNvPr id="13" name="Straight Connector 12">
              <a:extLst>
                <a:ext uri="{FF2B5EF4-FFF2-40B4-BE49-F238E27FC236}">
                  <a16:creationId xmlns:a16="http://schemas.microsoft.com/office/drawing/2014/main" id="{AA5019D4-C321-4A7F-9508-C9927E3349C3}"/>
                </a:ext>
              </a:extLst>
            </p:cNvPr>
            <p:cNvCxnSpPr>
              <a:cxnSpLocks/>
              <a:stCxn id="20" idx="2"/>
              <a:endCxn id="18" idx="0"/>
            </p:cNvCxnSpPr>
            <p:nvPr/>
          </p:nvCxnSpPr>
          <p:spPr bwMode="auto">
            <a:xfrm>
              <a:off x="4500138" y="2820241"/>
              <a:ext cx="1972402" cy="13285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Rounded Rectangle 22">
              <a:extLst>
                <a:ext uri="{FF2B5EF4-FFF2-40B4-BE49-F238E27FC236}">
                  <a16:creationId xmlns:a16="http://schemas.microsoft.com/office/drawing/2014/main" id="{CAC7E3FC-2F1F-4367-8C3A-B900EF6BE6F3}"/>
                </a:ext>
              </a:extLst>
            </p:cNvPr>
            <p:cNvSpPr/>
            <p:nvPr/>
          </p:nvSpPr>
          <p:spPr bwMode="auto">
            <a:xfrm>
              <a:off x="5510056" y="2953099"/>
              <a:ext cx="1924967" cy="711663"/>
            </a:xfrm>
            <a:prstGeom prst="roundRect">
              <a:avLst/>
            </a:prstGeom>
            <a:solidFill>
              <a:schemeClr val="accent3"/>
            </a:solidFill>
            <a:ln w="44450" cap="flat" cmpd="sng" algn="ctr">
              <a:solidFill>
                <a:srgbClr val="00B050"/>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Selection of CMAs/CPPs as part of DOE</a:t>
              </a:r>
            </a:p>
          </p:txBody>
        </p:sp>
      </p:grpSp>
      <p:sp>
        <p:nvSpPr>
          <p:cNvPr id="20" name="Rounded Rectangle 6">
            <a:extLst>
              <a:ext uri="{FF2B5EF4-FFF2-40B4-BE49-F238E27FC236}">
                <a16:creationId xmlns:a16="http://schemas.microsoft.com/office/drawing/2014/main" id="{E3E401A6-B080-402C-BF20-9CD9DD8A7C6F}"/>
              </a:ext>
            </a:extLst>
          </p:cNvPr>
          <p:cNvSpPr/>
          <p:nvPr/>
        </p:nvSpPr>
        <p:spPr bwMode="auto">
          <a:xfrm>
            <a:off x="3567874" y="1463998"/>
            <a:ext cx="1864528" cy="1356243"/>
          </a:xfrm>
          <a:prstGeom prst="roundRect">
            <a:avLst/>
          </a:prstGeom>
          <a:solidFill>
            <a:schemeClr val="accent6"/>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b="1" dirty="0">
                <a:latin typeface="Calibri" panose="020F0502020204030204" pitchFamily="34" charset="0"/>
              </a:rPr>
              <a:t>Dissolution Testing</a:t>
            </a:r>
          </a:p>
        </p:txBody>
      </p:sp>
      <p:grpSp>
        <p:nvGrpSpPr>
          <p:cNvPr id="112" name="Group 111">
            <a:extLst>
              <a:ext uri="{FF2B5EF4-FFF2-40B4-BE49-F238E27FC236}">
                <a16:creationId xmlns:a16="http://schemas.microsoft.com/office/drawing/2014/main" id="{A113B8F3-3574-4685-BCF9-D46D549E0CAA}"/>
              </a:ext>
            </a:extLst>
          </p:cNvPr>
          <p:cNvGrpSpPr/>
          <p:nvPr/>
        </p:nvGrpSpPr>
        <p:grpSpPr>
          <a:xfrm>
            <a:off x="2384828" y="2820241"/>
            <a:ext cx="2115310" cy="1929180"/>
            <a:chOff x="2384828" y="2820241"/>
            <a:chExt cx="2115310" cy="1929180"/>
          </a:xfrm>
        </p:grpSpPr>
        <p:cxnSp>
          <p:nvCxnSpPr>
            <p:cNvPr id="6" name="Straight Connector 5">
              <a:extLst>
                <a:ext uri="{FF2B5EF4-FFF2-40B4-BE49-F238E27FC236}">
                  <a16:creationId xmlns:a16="http://schemas.microsoft.com/office/drawing/2014/main" id="{043490D3-FB5F-4674-A308-6E2F8856C7F0}"/>
                </a:ext>
              </a:extLst>
            </p:cNvPr>
            <p:cNvCxnSpPr>
              <a:cxnSpLocks/>
              <a:stCxn id="20" idx="2"/>
              <a:endCxn id="22" idx="0"/>
            </p:cNvCxnSpPr>
            <p:nvPr/>
          </p:nvCxnSpPr>
          <p:spPr bwMode="auto">
            <a:xfrm flipH="1">
              <a:off x="3372344" y="2820241"/>
              <a:ext cx="1127794" cy="1345318"/>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Rounded Rectangle 17">
              <a:extLst>
                <a:ext uri="{FF2B5EF4-FFF2-40B4-BE49-F238E27FC236}">
                  <a16:creationId xmlns:a16="http://schemas.microsoft.com/office/drawing/2014/main" id="{03F8B88F-372C-463C-9682-602164997BD7}"/>
                </a:ext>
              </a:extLst>
            </p:cNvPr>
            <p:cNvSpPr/>
            <p:nvPr/>
          </p:nvSpPr>
          <p:spPr bwMode="auto">
            <a:xfrm>
              <a:off x="2384828" y="4165559"/>
              <a:ext cx="1975031" cy="583862"/>
            </a:xfrm>
            <a:prstGeom prst="roundRect">
              <a:avLst/>
            </a:prstGeom>
            <a:solidFill>
              <a:schemeClr val="accent5">
                <a:lumMod val="40000"/>
                <a:lumOff val="60000"/>
              </a:schemeClr>
            </a:solidFill>
            <a:ln w="57150" cap="flat" cmpd="sng" algn="ctr">
              <a:solidFill>
                <a:schemeClr val="accent5"/>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r>
                <a:rPr lang="en-US" sz="1400" b="1" dirty="0"/>
                <a:t>Additional strength (s) biowaiver</a:t>
              </a:r>
            </a:p>
          </p:txBody>
        </p:sp>
      </p:grpSp>
      <p:sp>
        <p:nvSpPr>
          <p:cNvPr id="80" name="Rounded Rectangular Callout 8">
            <a:extLst>
              <a:ext uri="{FF2B5EF4-FFF2-40B4-BE49-F238E27FC236}">
                <a16:creationId xmlns:a16="http://schemas.microsoft.com/office/drawing/2014/main" id="{36A49531-AF1C-4AED-BA74-0D820BA60189}"/>
              </a:ext>
            </a:extLst>
          </p:cNvPr>
          <p:cNvSpPr/>
          <p:nvPr/>
        </p:nvSpPr>
        <p:spPr>
          <a:xfrm>
            <a:off x="6560196" y="1463998"/>
            <a:ext cx="2426227" cy="1183667"/>
          </a:xfrm>
          <a:prstGeom prst="wedgeRoundRectCallout">
            <a:avLst>
              <a:gd name="adj1" fmla="val -84500"/>
              <a:gd name="adj2" fmla="val -19913"/>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endParaRPr lang="en-US" sz="1400" dirty="0">
              <a:solidFill>
                <a:schemeClr val="tx1"/>
              </a:solidFill>
            </a:endParaRPr>
          </a:p>
          <a:p>
            <a:r>
              <a:rPr lang="en-US" sz="1400" dirty="0">
                <a:solidFill>
                  <a:schemeClr val="tx1"/>
                </a:solidFill>
              </a:rPr>
              <a:t>A critical tool as it is the only </a:t>
            </a:r>
            <a:r>
              <a:rPr lang="en-US" sz="1400" i="1" dirty="0">
                <a:solidFill>
                  <a:schemeClr val="tx1"/>
                </a:solidFill>
              </a:rPr>
              <a:t>product</a:t>
            </a:r>
            <a:r>
              <a:rPr lang="en-US" sz="1400" dirty="0">
                <a:solidFill>
                  <a:schemeClr val="tx1"/>
                </a:solidFill>
              </a:rPr>
              <a:t> quality /in vitro attribute  that probes the rate and extent of </a:t>
            </a:r>
            <a:r>
              <a:rPr lang="en-US" sz="1400" i="1" dirty="0">
                <a:solidFill>
                  <a:schemeClr val="tx1"/>
                </a:solidFill>
              </a:rPr>
              <a:t>in-vivo</a:t>
            </a:r>
            <a:r>
              <a:rPr lang="en-US" sz="1400" dirty="0">
                <a:solidFill>
                  <a:schemeClr val="tx1"/>
                </a:solidFill>
              </a:rPr>
              <a:t>  drug release</a:t>
            </a:r>
          </a:p>
          <a:p>
            <a:endParaRPr lang="en-US" altLang="en-US" dirty="0">
              <a:solidFill>
                <a:schemeClr val="tx1"/>
              </a:solidFill>
            </a:endParaRPr>
          </a:p>
        </p:txBody>
      </p:sp>
      <p:sp>
        <p:nvSpPr>
          <p:cNvPr id="96" name="Up Arrow 5">
            <a:extLst>
              <a:ext uri="{FF2B5EF4-FFF2-40B4-BE49-F238E27FC236}">
                <a16:creationId xmlns:a16="http://schemas.microsoft.com/office/drawing/2014/main" id="{2BB176C5-6A0E-4943-ADB2-3B670AE89F65}"/>
              </a:ext>
            </a:extLst>
          </p:cNvPr>
          <p:cNvSpPr/>
          <p:nvPr/>
        </p:nvSpPr>
        <p:spPr>
          <a:xfrm>
            <a:off x="4159804" y="2233507"/>
            <a:ext cx="187754" cy="267249"/>
          </a:xfrm>
          <a:prstGeom prst="upArrow">
            <a:avLst/>
          </a:prstGeom>
          <a:solidFill>
            <a:srgbClr val="49E91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7" name="Down Arrow 6">
            <a:extLst>
              <a:ext uri="{FF2B5EF4-FFF2-40B4-BE49-F238E27FC236}">
                <a16:creationId xmlns:a16="http://schemas.microsoft.com/office/drawing/2014/main" id="{9558CC37-4AA2-4099-B8A2-A77759E7559E}"/>
              </a:ext>
            </a:extLst>
          </p:cNvPr>
          <p:cNvSpPr/>
          <p:nvPr/>
        </p:nvSpPr>
        <p:spPr>
          <a:xfrm>
            <a:off x="4769056" y="2260601"/>
            <a:ext cx="197141" cy="267249"/>
          </a:xfrm>
          <a:prstGeom prst="downArrow">
            <a:avLst/>
          </a:prstGeom>
          <a:solidFill>
            <a:srgbClr val="C0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5" name="TextBox 104">
            <a:extLst>
              <a:ext uri="{FF2B5EF4-FFF2-40B4-BE49-F238E27FC236}">
                <a16:creationId xmlns:a16="http://schemas.microsoft.com/office/drawing/2014/main" id="{E52F433A-430F-4BC8-BD92-FCB9833573C2}"/>
              </a:ext>
            </a:extLst>
          </p:cNvPr>
          <p:cNvSpPr txBox="1"/>
          <p:nvPr/>
        </p:nvSpPr>
        <p:spPr>
          <a:xfrm>
            <a:off x="3913477" y="2502707"/>
            <a:ext cx="1275349" cy="584775"/>
          </a:xfrm>
          <a:prstGeom prst="rect">
            <a:avLst/>
          </a:prstGeom>
          <a:noFill/>
        </p:spPr>
        <p:txBody>
          <a:bodyPr wrap="none" rtlCol="0">
            <a:spAutoFit/>
          </a:bodyPr>
          <a:lstStyle/>
          <a:p>
            <a:r>
              <a:rPr lang="en-US" sz="1400" b="1" dirty="0"/>
              <a:t>Pass  vs. Failed</a:t>
            </a:r>
          </a:p>
          <a:p>
            <a:endParaRPr lang="en-US" dirty="0"/>
          </a:p>
        </p:txBody>
      </p:sp>
      <p:sp>
        <p:nvSpPr>
          <p:cNvPr id="106" name="Left Brace 105">
            <a:extLst>
              <a:ext uri="{FF2B5EF4-FFF2-40B4-BE49-F238E27FC236}">
                <a16:creationId xmlns:a16="http://schemas.microsoft.com/office/drawing/2014/main" id="{93D9A213-94E0-4995-94AE-B4488FA124BF}"/>
              </a:ext>
            </a:extLst>
          </p:cNvPr>
          <p:cNvSpPr/>
          <p:nvPr/>
        </p:nvSpPr>
        <p:spPr>
          <a:xfrm rot="16200000">
            <a:off x="2154371" y="4558511"/>
            <a:ext cx="271570" cy="3635910"/>
          </a:xfrm>
          <a:prstGeom prst="leftBrace">
            <a:avLst/>
          </a:prstGeom>
          <a:ln w="31750">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107" name="TextBox 106">
            <a:extLst>
              <a:ext uri="{FF2B5EF4-FFF2-40B4-BE49-F238E27FC236}">
                <a16:creationId xmlns:a16="http://schemas.microsoft.com/office/drawing/2014/main" id="{C71AC02E-A542-4D08-9839-BC2B29177DCC}"/>
              </a:ext>
            </a:extLst>
          </p:cNvPr>
          <p:cNvSpPr txBox="1"/>
          <p:nvPr/>
        </p:nvSpPr>
        <p:spPr>
          <a:xfrm>
            <a:off x="747201" y="6480945"/>
            <a:ext cx="3130409" cy="369332"/>
          </a:xfrm>
          <a:prstGeom prst="rect">
            <a:avLst/>
          </a:prstGeom>
          <a:noFill/>
        </p:spPr>
        <p:txBody>
          <a:bodyPr wrap="none" rtlCol="0">
            <a:spAutoFit/>
          </a:bodyPr>
          <a:lstStyle/>
          <a:p>
            <a:r>
              <a:rPr lang="en-US" b="1" dirty="0"/>
              <a:t>As per published FDA guidance</a:t>
            </a:r>
          </a:p>
        </p:txBody>
      </p:sp>
      <p:grpSp>
        <p:nvGrpSpPr>
          <p:cNvPr id="117" name="Group 116">
            <a:extLst>
              <a:ext uri="{FF2B5EF4-FFF2-40B4-BE49-F238E27FC236}">
                <a16:creationId xmlns:a16="http://schemas.microsoft.com/office/drawing/2014/main" id="{9C2E3BA3-0768-4B2C-80BE-3A08A1F4CD29}"/>
              </a:ext>
            </a:extLst>
          </p:cNvPr>
          <p:cNvGrpSpPr/>
          <p:nvPr/>
        </p:nvGrpSpPr>
        <p:grpSpPr>
          <a:xfrm>
            <a:off x="4966199" y="4976108"/>
            <a:ext cx="3635910" cy="731327"/>
            <a:chOff x="4966199" y="4976108"/>
            <a:chExt cx="3635910" cy="731327"/>
          </a:xfrm>
        </p:grpSpPr>
        <p:sp>
          <p:nvSpPr>
            <p:cNvPr id="81" name="Left Brace 80">
              <a:extLst>
                <a:ext uri="{FF2B5EF4-FFF2-40B4-BE49-F238E27FC236}">
                  <a16:creationId xmlns:a16="http://schemas.microsoft.com/office/drawing/2014/main" id="{346846BA-1D5F-41AD-BEAB-E562CFAE3282}"/>
                </a:ext>
              </a:extLst>
            </p:cNvPr>
            <p:cNvSpPr/>
            <p:nvPr/>
          </p:nvSpPr>
          <p:spPr>
            <a:xfrm rot="16200000">
              <a:off x="6648369" y="3293938"/>
              <a:ext cx="271570" cy="3635910"/>
            </a:xfrm>
            <a:prstGeom prst="leftBrace">
              <a:avLst/>
            </a:prstGeom>
            <a:ln w="31750">
              <a:solidFill>
                <a:srgbClr val="C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p>
          </p:txBody>
        </p:sp>
        <p:sp>
          <p:nvSpPr>
            <p:cNvPr id="108" name="TextBox 107">
              <a:extLst>
                <a:ext uri="{FF2B5EF4-FFF2-40B4-BE49-F238E27FC236}">
                  <a16:creationId xmlns:a16="http://schemas.microsoft.com/office/drawing/2014/main" id="{BDA2436B-2105-48FC-A681-9D5DD6214784}"/>
                </a:ext>
              </a:extLst>
            </p:cNvPr>
            <p:cNvSpPr txBox="1"/>
            <p:nvPr/>
          </p:nvSpPr>
          <p:spPr>
            <a:xfrm>
              <a:off x="5904036" y="5338103"/>
              <a:ext cx="1595437" cy="369332"/>
            </a:xfrm>
            <a:prstGeom prst="rect">
              <a:avLst/>
            </a:prstGeom>
            <a:noFill/>
          </p:spPr>
          <p:txBody>
            <a:bodyPr wrap="none" rtlCol="0">
              <a:spAutoFit/>
            </a:bodyPr>
            <a:lstStyle/>
            <a:p>
              <a:r>
                <a:rPr lang="en-US" b="1" dirty="0"/>
                <a:t>Current Trends</a:t>
              </a:r>
            </a:p>
          </p:txBody>
        </p:sp>
      </p:grpSp>
      <p:sp>
        <p:nvSpPr>
          <p:cNvPr id="109" name="Thought Bubble: Cloud 108">
            <a:extLst>
              <a:ext uri="{FF2B5EF4-FFF2-40B4-BE49-F238E27FC236}">
                <a16:creationId xmlns:a16="http://schemas.microsoft.com/office/drawing/2014/main" id="{1C08DCB0-0A9E-45C0-A899-DF5F30CD4F9E}"/>
              </a:ext>
            </a:extLst>
          </p:cNvPr>
          <p:cNvSpPr/>
          <p:nvPr/>
        </p:nvSpPr>
        <p:spPr>
          <a:xfrm>
            <a:off x="96982" y="1222260"/>
            <a:ext cx="1733321" cy="1691329"/>
          </a:xfrm>
          <a:prstGeom prst="cloudCallout">
            <a:avLst>
              <a:gd name="adj1" fmla="val 72681"/>
              <a:gd name="adj2" fmla="val -40775"/>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Dissolution similarity testing plays an important role</a:t>
            </a:r>
          </a:p>
        </p:txBody>
      </p:sp>
      <p:sp>
        <p:nvSpPr>
          <p:cNvPr id="118" name="TextBox 117">
            <a:extLst>
              <a:ext uri="{FF2B5EF4-FFF2-40B4-BE49-F238E27FC236}">
                <a16:creationId xmlns:a16="http://schemas.microsoft.com/office/drawing/2014/main" id="{3E32C6F8-5E4F-442C-A851-6639DAEB2C97}"/>
              </a:ext>
            </a:extLst>
          </p:cNvPr>
          <p:cNvSpPr txBox="1"/>
          <p:nvPr/>
        </p:nvSpPr>
        <p:spPr>
          <a:xfrm>
            <a:off x="5731196" y="6508834"/>
            <a:ext cx="2826415" cy="261610"/>
          </a:xfrm>
          <a:prstGeom prst="rect">
            <a:avLst/>
          </a:prstGeom>
          <a:noFill/>
        </p:spPr>
        <p:txBody>
          <a:bodyPr wrap="none" rtlCol="0">
            <a:spAutoFit/>
          </a:bodyPr>
          <a:lstStyle/>
          <a:p>
            <a:r>
              <a:rPr lang="en-US" sz="1100" b="1" dirty="0"/>
              <a:t>*CMC: </a:t>
            </a:r>
            <a:r>
              <a:rPr lang="en-US" sz="1100" dirty="0"/>
              <a:t>Chemistry, manufacturing and controls</a:t>
            </a:r>
          </a:p>
        </p:txBody>
      </p:sp>
    </p:spTree>
    <p:extLst>
      <p:ext uri="{BB962C8B-B14F-4D97-AF65-F5344CB8AC3E}">
        <p14:creationId xmlns:p14="http://schemas.microsoft.com/office/powerpoint/2010/main" val="43647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0"/>
                                        </p:tgtEl>
                                        <p:attrNameLst>
                                          <p:attrName>style.visibility</p:attrName>
                                        </p:attrNameLst>
                                      </p:cBhvr>
                                      <p:to>
                                        <p:strVal val="visible"/>
                                      </p:to>
                                    </p:set>
                                    <p:animEffect transition="in" filter="barn(inVertical)">
                                      <p:cBhvr>
                                        <p:cTn id="7" dur="500"/>
                                        <p:tgtEl>
                                          <p:spTgt spid="8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1000"/>
                                  </p:stCondLst>
                                  <p:childTnLst>
                                    <p:set>
                                      <p:cBhvr>
                                        <p:cTn id="11" dur="1" fill="hold">
                                          <p:stCondLst>
                                            <p:cond delay="0"/>
                                          </p:stCondLst>
                                        </p:cTn>
                                        <p:tgtEl>
                                          <p:spTgt spid="110"/>
                                        </p:tgtEl>
                                        <p:attrNameLst>
                                          <p:attrName>style.visibility</p:attrName>
                                        </p:attrNameLst>
                                      </p:cBhvr>
                                      <p:to>
                                        <p:strVal val="visible"/>
                                      </p:to>
                                    </p:set>
                                    <p:animEffect transition="in" filter="fade">
                                      <p:cBhvr>
                                        <p:cTn id="12" dur="500"/>
                                        <p:tgtEl>
                                          <p:spTgt spid="110"/>
                                        </p:tgtEl>
                                      </p:cBhvr>
                                    </p:animEffect>
                                  </p:childTnLst>
                                </p:cTn>
                              </p:par>
                            </p:childTnLst>
                          </p:cTn>
                        </p:par>
                        <p:par>
                          <p:cTn id="13" fill="hold">
                            <p:stCondLst>
                              <p:cond delay="1500"/>
                            </p:stCondLst>
                            <p:childTnLst>
                              <p:par>
                                <p:cTn id="14" presetID="10" presetClass="entr" presetSubtype="0" fill="hold" nodeType="afterEffect">
                                  <p:stCondLst>
                                    <p:cond delay="1000"/>
                                  </p:stCondLst>
                                  <p:childTnLst>
                                    <p:set>
                                      <p:cBhvr>
                                        <p:cTn id="15" dur="1" fill="hold">
                                          <p:stCondLst>
                                            <p:cond delay="0"/>
                                          </p:stCondLst>
                                        </p:cTn>
                                        <p:tgtEl>
                                          <p:spTgt spid="111"/>
                                        </p:tgtEl>
                                        <p:attrNameLst>
                                          <p:attrName>style.visibility</p:attrName>
                                        </p:attrNameLst>
                                      </p:cBhvr>
                                      <p:to>
                                        <p:strVal val="visible"/>
                                      </p:to>
                                    </p:set>
                                    <p:animEffect transition="in" filter="fade">
                                      <p:cBhvr>
                                        <p:cTn id="16" dur="1000"/>
                                        <p:tgtEl>
                                          <p:spTgt spid="111"/>
                                        </p:tgtEl>
                                      </p:cBhvr>
                                    </p:animEffect>
                                  </p:childTnLst>
                                </p:cTn>
                              </p:par>
                            </p:childTnLst>
                          </p:cTn>
                        </p:par>
                        <p:par>
                          <p:cTn id="17" fill="hold">
                            <p:stCondLst>
                              <p:cond delay="3500"/>
                            </p:stCondLst>
                            <p:childTnLst>
                              <p:par>
                                <p:cTn id="18" presetID="2" presetClass="entr" presetSubtype="4" fill="hold" grpId="0" nodeType="afterEffect">
                                  <p:stCondLst>
                                    <p:cond delay="0"/>
                                  </p:stCondLst>
                                  <p:childTnLst>
                                    <p:set>
                                      <p:cBhvr>
                                        <p:cTn id="19" dur="1" fill="hold">
                                          <p:stCondLst>
                                            <p:cond delay="0"/>
                                          </p:stCondLst>
                                        </p:cTn>
                                        <p:tgtEl>
                                          <p:spTgt spid="118"/>
                                        </p:tgtEl>
                                        <p:attrNameLst>
                                          <p:attrName>style.visibility</p:attrName>
                                        </p:attrNameLst>
                                      </p:cBhvr>
                                      <p:to>
                                        <p:strVal val="visible"/>
                                      </p:to>
                                    </p:set>
                                    <p:anim calcmode="lin" valueType="num">
                                      <p:cBhvr additive="base">
                                        <p:cTn id="20" dur="500" fill="hold"/>
                                        <p:tgtEl>
                                          <p:spTgt spid="118"/>
                                        </p:tgtEl>
                                        <p:attrNameLst>
                                          <p:attrName>ppt_x</p:attrName>
                                        </p:attrNameLst>
                                      </p:cBhvr>
                                      <p:tavLst>
                                        <p:tav tm="0">
                                          <p:val>
                                            <p:strVal val="#ppt_x"/>
                                          </p:val>
                                        </p:tav>
                                        <p:tav tm="100000">
                                          <p:val>
                                            <p:strVal val="#ppt_x"/>
                                          </p:val>
                                        </p:tav>
                                      </p:tavLst>
                                    </p:anim>
                                    <p:anim calcmode="lin" valueType="num">
                                      <p:cBhvr additive="base">
                                        <p:cTn id="21" dur="500" fill="hold"/>
                                        <p:tgtEl>
                                          <p:spTgt spid="118"/>
                                        </p:tgtEl>
                                        <p:attrNameLst>
                                          <p:attrName>ppt_y</p:attrName>
                                        </p:attrNameLst>
                                      </p:cBhvr>
                                      <p:tavLst>
                                        <p:tav tm="0">
                                          <p:val>
                                            <p:strVal val="1+#ppt_h/2"/>
                                          </p:val>
                                        </p:tav>
                                        <p:tav tm="100000">
                                          <p:val>
                                            <p:strVal val="#ppt_y"/>
                                          </p:val>
                                        </p:tav>
                                      </p:tavLst>
                                    </p:anim>
                                  </p:childTnLst>
                                </p:cTn>
                              </p:par>
                            </p:childTnLst>
                          </p:cTn>
                        </p:par>
                        <p:par>
                          <p:cTn id="22" fill="hold">
                            <p:stCondLst>
                              <p:cond delay="4000"/>
                            </p:stCondLst>
                            <p:childTnLst>
                              <p:par>
                                <p:cTn id="23" presetID="10" presetClass="entr" presetSubtype="0" fill="hold" nodeType="afterEffect">
                                  <p:stCondLst>
                                    <p:cond delay="1500"/>
                                  </p:stCondLst>
                                  <p:childTnLst>
                                    <p:set>
                                      <p:cBhvr>
                                        <p:cTn id="24" dur="1" fill="hold">
                                          <p:stCondLst>
                                            <p:cond delay="0"/>
                                          </p:stCondLst>
                                        </p:cTn>
                                        <p:tgtEl>
                                          <p:spTgt spid="112"/>
                                        </p:tgtEl>
                                        <p:attrNameLst>
                                          <p:attrName>style.visibility</p:attrName>
                                        </p:attrNameLst>
                                      </p:cBhvr>
                                      <p:to>
                                        <p:strVal val="visible"/>
                                      </p:to>
                                    </p:set>
                                    <p:animEffect transition="in" filter="fade">
                                      <p:cBhvr>
                                        <p:cTn id="25" dur="500"/>
                                        <p:tgtEl>
                                          <p:spTgt spid="112"/>
                                        </p:tgtEl>
                                      </p:cBhvr>
                                    </p:animEffect>
                                  </p:childTnLst>
                                </p:cTn>
                              </p:par>
                            </p:childTnLst>
                          </p:cTn>
                        </p:par>
                        <p:par>
                          <p:cTn id="26" fill="hold">
                            <p:stCondLst>
                              <p:cond delay="6000"/>
                            </p:stCondLst>
                            <p:childTnLst>
                              <p:par>
                                <p:cTn id="27" presetID="10" presetClass="entr" presetSubtype="0" fill="hold" nodeType="afterEffect">
                                  <p:stCondLst>
                                    <p:cond delay="2250"/>
                                  </p:stCondLst>
                                  <p:childTnLst>
                                    <p:set>
                                      <p:cBhvr>
                                        <p:cTn id="28" dur="1" fill="hold">
                                          <p:stCondLst>
                                            <p:cond delay="0"/>
                                          </p:stCondLst>
                                        </p:cTn>
                                        <p:tgtEl>
                                          <p:spTgt spid="113"/>
                                        </p:tgtEl>
                                        <p:attrNameLst>
                                          <p:attrName>style.visibility</p:attrName>
                                        </p:attrNameLst>
                                      </p:cBhvr>
                                      <p:to>
                                        <p:strVal val="visible"/>
                                      </p:to>
                                    </p:set>
                                    <p:animEffect transition="in" filter="fade">
                                      <p:cBhvr>
                                        <p:cTn id="29" dur="500"/>
                                        <p:tgtEl>
                                          <p:spTgt spid="113"/>
                                        </p:tgtEl>
                                      </p:cBhvr>
                                    </p:animEffect>
                                  </p:childTnLst>
                                </p:cTn>
                              </p:par>
                            </p:childTnLst>
                          </p:cTn>
                        </p:par>
                        <p:par>
                          <p:cTn id="30" fill="hold">
                            <p:stCondLst>
                              <p:cond delay="8750"/>
                            </p:stCondLst>
                            <p:childTnLst>
                              <p:par>
                                <p:cTn id="31" presetID="2" presetClass="entr" presetSubtype="4" fill="hold" grpId="0" nodeType="afterEffect">
                                  <p:stCondLst>
                                    <p:cond delay="1750"/>
                                  </p:stCondLst>
                                  <p:childTnLst>
                                    <p:set>
                                      <p:cBhvr>
                                        <p:cTn id="32" dur="1" fill="hold">
                                          <p:stCondLst>
                                            <p:cond delay="0"/>
                                          </p:stCondLst>
                                        </p:cTn>
                                        <p:tgtEl>
                                          <p:spTgt spid="106"/>
                                        </p:tgtEl>
                                        <p:attrNameLst>
                                          <p:attrName>style.visibility</p:attrName>
                                        </p:attrNameLst>
                                      </p:cBhvr>
                                      <p:to>
                                        <p:strVal val="visible"/>
                                      </p:to>
                                    </p:set>
                                    <p:anim calcmode="lin" valueType="num">
                                      <p:cBhvr additive="base">
                                        <p:cTn id="33" dur="500" fill="hold"/>
                                        <p:tgtEl>
                                          <p:spTgt spid="106"/>
                                        </p:tgtEl>
                                        <p:attrNameLst>
                                          <p:attrName>ppt_x</p:attrName>
                                        </p:attrNameLst>
                                      </p:cBhvr>
                                      <p:tavLst>
                                        <p:tav tm="0">
                                          <p:val>
                                            <p:strVal val="#ppt_x"/>
                                          </p:val>
                                        </p:tav>
                                        <p:tav tm="100000">
                                          <p:val>
                                            <p:strVal val="#ppt_x"/>
                                          </p:val>
                                        </p:tav>
                                      </p:tavLst>
                                    </p:anim>
                                    <p:anim calcmode="lin" valueType="num">
                                      <p:cBhvr additive="base">
                                        <p:cTn id="34" dur="500" fill="hold"/>
                                        <p:tgtEl>
                                          <p:spTgt spid="106"/>
                                        </p:tgtEl>
                                        <p:attrNameLst>
                                          <p:attrName>ppt_y</p:attrName>
                                        </p:attrNameLst>
                                      </p:cBhvr>
                                      <p:tavLst>
                                        <p:tav tm="0">
                                          <p:val>
                                            <p:strVal val="1+#ppt_h/2"/>
                                          </p:val>
                                        </p:tav>
                                        <p:tav tm="100000">
                                          <p:val>
                                            <p:strVal val="#ppt_y"/>
                                          </p:val>
                                        </p:tav>
                                      </p:tavLst>
                                    </p:anim>
                                  </p:childTnLst>
                                </p:cTn>
                              </p:par>
                            </p:childTnLst>
                          </p:cTn>
                        </p:par>
                        <p:par>
                          <p:cTn id="35" fill="hold">
                            <p:stCondLst>
                              <p:cond delay="11000"/>
                            </p:stCondLst>
                            <p:childTnLst>
                              <p:par>
                                <p:cTn id="36" presetID="2" presetClass="entr" presetSubtype="4" fill="hold" grpId="0" nodeType="afterEffect">
                                  <p:stCondLst>
                                    <p:cond delay="500"/>
                                  </p:stCondLst>
                                  <p:childTnLst>
                                    <p:set>
                                      <p:cBhvr>
                                        <p:cTn id="37" dur="1" fill="hold">
                                          <p:stCondLst>
                                            <p:cond delay="0"/>
                                          </p:stCondLst>
                                        </p:cTn>
                                        <p:tgtEl>
                                          <p:spTgt spid="107"/>
                                        </p:tgtEl>
                                        <p:attrNameLst>
                                          <p:attrName>style.visibility</p:attrName>
                                        </p:attrNameLst>
                                      </p:cBhvr>
                                      <p:to>
                                        <p:strVal val="visible"/>
                                      </p:to>
                                    </p:set>
                                    <p:anim calcmode="lin" valueType="num">
                                      <p:cBhvr additive="base">
                                        <p:cTn id="38" dur="500" fill="hold"/>
                                        <p:tgtEl>
                                          <p:spTgt spid="107"/>
                                        </p:tgtEl>
                                        <p:attrNameLst>
                                          <p:attrName>ppt_x</p:attrName>
                                        </p:attrNameLst>
                                      </p:cBhvr>
                                      <p:tavLst>
                                        <p:tav tm="0">
                                          <p:val>
                                            <p:strVal val="#ppt_x"/>
                                          </p:val>
                                        </p:tav>
                                        <p:tav tm="100000">
                                          <p:val>
                                            <p:strVal val="#ppt_x"/>
                                          </p:val>
                                        </p:tav>
                                      </p:tavLst>
                                    </p:anim>
                                    <p:anim calcmode="lin" valueType="num">
                                      <p:cBhvr additive="base">
                                        <p:cTn id="39" dur="500" fill="hold"/>
                                        <p:tgtEl>
                                          <p:spTgt spid="10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114"/>
                                        </p:tgtEl>
                                        <p:attrNameLst>
                                          <p:attrName>style.visibility</p:attrName>
                                        </p:attrNameLst>
                                      </p:cBhvr>
                                      <p:to>
                                        <p:strVal val="visible"/>
                                      </p:to>
                                    </p:set>
                                    <p:animEffect transition="in" filter="fade">
                                      <p:cBhvr>
                                        <p:cTn id="44" dur="500"/>
                                        <p:tgtEl>
                                          <p:spTgt spid="114"/>
                                        </p:tgtEl>
                                      </p:cBhvr>
                                    </p:animEffect>
                                  </p:childTnLst>
                                </p:cTn>
                              </p:par>
                            </p:childTnLst>
                          </p:cTn>
                        </p:par>
                        <p:par>
                          <p:cTn id="45" fill="hold">
                            <p:stCondLst>
                              <p:cond delay="500"/>
                            </p:stCondLst>
                            <p:childTnLst>
                              <p:par>
                                <p:cTn id="46" presetID="10" presetClass="entr" presetSubtype="0" fill="hold" nodeType="afterEffect">
                                  <p:stCondLst>
                                    <p:cond delay="1000"/>
                                  </p:stCondLst>
                                  <p:childTnLst>
                                    <p:set>
                                      <p:cBhvr>
                                        <p:cTn id="47" dur="1" fill="hold">
                                          <p:stCondLst>
                                            <p:cond delay="0"/>
                                          </p:stCondLst>
                                        </p:cTn>
                                        <p:tgtEl>
                                          <p:spTgt spid="115"/>
                                        </p:tgtEl>
                                        <p:attrNameLst>
                                          <p:attrName>style.visibility</p:attrName>
                                        </p:attrNameLst>
                                      </p:cBhvr>
                                      <p:to>
                                        <p:strVal val="visible"/>
                                      </p:to>
                                    </p:set>
                                    <p:animEffect transition="in" filter="fade">
                                      <p:cBhvr>
                                        <p:cTn id="48" dur="500"/>
                                        <p:tgtEl>
                                          <p:spTgt spid="115"/>
                                        </p:tgtEl>
                                      </p:cBhvr>
                                    </p:animEffect>
                                  </p:childTnLst>
                                </p:cTn>
                              </p:par>
                            </p:childTnLst>
                          </p:cTn>
                        </p:par>
                        <p:par>
                          <p:cTn id="49" fill="hold">
                            <p:stCondLst>
                              <p:cond delay="2000"/>
                            </p:stCondLst>
                            <p:childTnLst>
                              <p:par>
                                <p:cTn id="50" presetID="10" presetClass="entr" presetSubtype="0" fill="hold" nodeType="afterEffect">
                                  <p:stCondLst>
                                    <p:cond delay="750"/>
                                  </p:stCondLst>
                                  <p:childTnLst>
                                    <p:set>
                                      <p:cBhvr>
                                        <p:cTn id="51" dur="1" fill="hold">
                                          <p:stCondLst>
                                            <p:cond delay="0"/>
                                          </p:stCondLst>
                                        </p:cTn>
                                        <p:tgtEl>
                                          <p:spTgt spid="116"/>
                                        </p:tgtEl>
                                        <p:attrNameLst>
                                          <p:attrName>style.visibility</p:attrName>
                                        </p:attrNameLst>
                                      </p:cBhvr>
                                      <p:to>
                                        <p:strVal val="visible"/>
                                      </p:to>
                                    </p:set>
                                    <p:animEffect transition="in" filter="fade">
                                      <p:cBhvr>
                                        <p:cTn id="52" dur="500"/>
                                        <p:tgtEl>
                                          <p:spTgt spid="116"/>
                                        </p:tgtEl>
                                      </p:cBhvr>
                                    </p:animEffect>
                                  </p:childTnLst>
                                </p:cTn>
                              </p:par>
                            </p:childTnLst>
                          </p:cTn>
                        </p:par>
                        <p:par>
                          <p:cTn id="53" fill="hold">
                            <p:stCondLst>
                              <p:cond delay="3250"/>
                            </p:stCondLst>
                            <p:childTnLst>
                              <p:par>
                                <p:cTn id="54" presetID="42" presetClass="entr" presetSubtype="0" fill="hold" nodeType="afterEffect">
                                  <p:stCondLst>
                                    <p:cond delay="1000"/>
                                  </p:stCondLst>
                                  <p:childTnLst>
                                    <p:set>
                                      <p:cBhvr>
                                        <p:cTn id="55" dur="1" fill="hold">
                                          <p:stCondLst>
                                            <p:cond delay="0"/>
                                          </p:stCondLst>
                                        </p:cTn>
                                        <p:tgtEl>
                                          <p:spTgt spid="117"/>
                                        </p:tgtEl>
                                        <p:attrNameLst>
                                          <p:attrName>style.visibility</p:attrName>
                                        </p:attrNameLst>
                                      </p:cBhvr>
                                      <p:to>
                                        <p:strVal val="visible"/>
                                      </p:to>
                                    </p:set>
                                    <p:animEffect transition="in" filter="fade">
                                      <p:cBhvr>
                                        <p:cTn id="56" dur="1000"/>
                                        <p:tgtEl>
                                          <p:spTgt spid="117"/>
                                        </p:tgtEl>
                                      </p:cBhvr>
                                    </p:animEffect>
                                    <p:anim calcmode="lin" valueType="num">
                                      <p:cBhvr>
                                        <p:cTn id="57" dur="1000" fill="hold"/>
                                        <p:tgtEl>
                                          <p:spTgt spid="117"/>
                                        </p:tgtEl>
                                        <p:attrNameLst>
                                          <p:attrName>ppt_x</p:attrName>
                                        </p:attrNameLst>
                                      </p:cBhvr>
                                      <p:tavLst>
                                        <p:tav tm="0">
                                          <p:val>
                                            <p:strVal val="#ppt_x"/>
                                          </p:val>
                                        </p:tav>
                                        <p:tav tm="100000">
                                          <p:val>
                                            <p:strVal val="#ppt_x"/>
                                          </p:val>
                                        </p:tav>
                                      </p:tavLst>
                                    </p:anim>
                                    <p:anim calcmode="lin" valueType="num">
                                      <p:cBhvr>
                                        <p:cTn id="58" dur="1000" fill="hold"/>
                                        <p:tgtEl>
                                          <p:spTgt spid="117"/>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09"/>
                                        </p:tgtEl>
                                        <p:attrNameLst>
                                          <p:attrName>style.visibility</p:attrName>
                                        </p:attrNameLst>
                                      </p:cBhvr>
                                      <p:to>
                                        <p:strVal val="visible"/>
                                      </p:to>
                                    </p:set>
                                    <p:animEffect transition="in" filter="fade">
                                      <p:cBhvr>
                                        <p:cTn id="63"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animBg="1"/>
      <p:bldP spid="106" grpId="0" animBg="1"/>
      <p:bldP spid="107" grpId="0"/>
      <p:bldP spid="109" grpId="0" animBg="1"/>
      <p:bldP spid="1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B7112-AE49-45DB-99A8-55AEECFC336A}"/>
              </a:ext>
            </a:extLst>
          </p:cNvPr>
          <p:cNvSpPr>
            <a:spLocks noGrp="1"/>
          </p:cNvSpPr>
          <p:nvPr>
            <p:ph type="title"/>
          </p:nvPr>
        </p:nvSpPr>
        <p:spPr>
          <a:xfrm>
            <a:off x="0" y="562182"/>
            <a:ext cx="8509103" cy="926020"/>
          </a:xfrm>
        </p:spPr>
        <p:txBody>
          <a:bodyPr>
            <a:normAutofit fontScale="90000"/>
          </a:bodyPr>
          <a:lstStyle/>
          <a:p>
            <a:r>
              <a:rPr lang="en-US" b="1" i="1" dirty="0"/>
              <a:t>Why a Workshop on Dissolution Similarly Testing?</a:t>
            </a:r>
          </a:p>
        </p:txBody>
      </p:sp>
      <p:sp>
        <p:nvSpPr>
          <p:cNvPr id="3" name="Content Placeholder 2">
            <a:extLst>
              <a:ext uri="{FF2B5EF4-FFF2-40B4-BE49-F238E27FC236}">
                <a16:creationId xmlns:a16="http://schemas.microsoft.com/office/drawing/2014/main" id="{D84B703E-E766-4F87-B086-8DE9B4CF9EAC}"/>
              </a:ext>
            </a:extLst>
          </p:cNvPr>
          <p:cNvSpPr>
            <a:spLocks noGrp="1"/>
          </p:cNvSpPr>
          <p:nvPr>
            <p:ph idx="1"/>
          </p:nvPr>
        </p:nvSpPr>
        <p:spPr>
          <a:xfrm>
            <a:off x="317449" y="1937982"/>
            <a:ext cx="3468488" cy="4799701"/>
          </a:xfrm>
        </p:spPr>
        <p:txBody>
          <a:bodyPr>
            <a:normAutofit fontScale="70000" lnSpcReduction="20000"/>
          </a:bodyPr>
          <a:lstStyle/>
          <a:p>
            <a:r>
              <a:rPr lang="en-US" dirty="0"/>
              <a:t>What are we evaluating?</a:t>
            </a:r>
          </a:p>
          <a:p>
            <a:r>
              <a:rPr lang="en-US" dirty="0"/>
              <a:t>When is this test applicable?</a:t>
            </a:r>
          </a:p>
          <a:p>
            <a:r>
              <a:rPr lang="en-US" dirty="0"/>
              <a:t>What are the metrics and standards for regulatory decision making?</a:t>
            </a:r>
          </a:p>
          <a:p>
            <a:pPr lvl="1"/>
            <a:r>
              <a:rPr lang="en-US" dirty="0"/>
              <a:t> Is there room for updating these considering current tools/knowledge?</a:t>
            </a:r>
          </a:p>
          <a:p>
            <a:r>
              <a:rPr lang="en-US" dirty="0"/>
              <a:t>What is the value of this test in light of clinically relevant dissolution specifications/safe space?</a:t>
            </a:r>
          </a:p>
        </p:txBody>
      </p:sp>
      <p:pic>
        <p:nvPicPr>
          <p:cNvPr id="4" name="Picture 3">
            <a:extLst>
              <a:ext uri="{FF2B5EF4-FFF2-40B4-BE49-F238E27FC236}">
                <a16:creationId xmlns:a16="http://schemas.microsoft.com/office/drawing/2014/main" id="{C4D6778E-7E66-4BB5-B17F-5498447BD7AE}"/>
              </a:ext>
            </a:extLst>
          </p:cNvPr>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3502745" y="3738553"/>
            <a:ext cx="1057702" cy="119855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Thought Bubble: Cloud 4">
            <a:extLst>
              <a:ext uri="{FF2B5EF4-FFF2-40B4-BE49-F238E27FC236}">
                <a16:creationId xmlns:a16="http://schemas.microsoft.com/office/drawing/2014/main" id="{835E452E-7247-4131-8B7C-61EAC600E642}"/>
              </a:ext>
            </a:extLst>
          </p:cNvPr>
          <p:cNvSpPr/>
          <p:nvPr/>
        </p:nvSpPr>
        <p:spPr>
          <a:xfrm>
            <a:off x="4299046" y="1532318"/>
            <a:ext cx="4303908" cy="2495609"/>
          </a:xfrm>
          <a:prstGeom prst="cloudCallout">
            <a:avLst>
              <a:gd name="adj1" fmla="val -60004"/>
              <a:gd name="adj2" fmla="val 20122"/>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1600" dirty="0">
                <a:solidFill>
                  <a:schemeClr val="tx1"/>
                </a:solidFill>
              </a:rPr>
              <a:t>How were the current standards for dissolution similarity established? Are we rewarding high variability when moving towards alternative approaches to f2?</a:t>
            </a:r>
          </a:p>
        </p:txBody>
      </p:sp>
      <p:sp>
        <p:nvSpPr>
          <p:cNvPr id="6" name="Thought Bubble: Cloud 5">
            <a:extLst>
              <a:ext uri="{FF2B5EF4-FFF2-40B4-BE49-F238E27FC236}">
                <a16:creationId xmlns:a16="http://schemas.microsoft.com/office/drawing/2014/main" id="{59324712-B77C-4CC8-9A15-75BC1DDC16FF}"/>
              </a:ext>
            </a:extLst>
          </p:cNvPr>
          <p:cNvSpPr/>
          <p:nvPr/>
        </p:nvSpPr>
        <p:spPr>
          <a:xfrm>
            <a:off x="4995080" y="3997877"/>
            <a:ext cx="4099191" cy="2647665"/>
          </a:xfrm>
          <a:prstGeom prst="cloudCallout">
            <a:avLst>
              <a:gd name="adj1" fmla="val -71071"/>
              <a:gd name="adj2" fmla="val 4249"/>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1600" dirty="0">
                <a:solidFill>
                  <a:schemeClr val="tx1"/>
                </a:solidFill>
              </a:rPr>
              <a:t>Are the current standards/approaches for dissolution similarity testing adequate for demonstration of BE* as currently implemented for some drug products?</a:t>
            </a:r>
          </a:p>
        </p:txBody>
      </p:sp>
      <p:sp>
        <p:nvSpPr>
          <p:cNvPr id="7" name="TextBox 6">
            <a:extLst>
              <a:ext uri="{FF2B5EF4-FFF2-40B4-BE49-F238E27FC236}">
                <a16:creationId xmlns:a16="http://schemas.microsoft.com/office/drawing/2014/main" id="{3FDF86BA-C00B-4DEC-8506-FAE801218D74}"/>
              </a:ext>
            </a:extLst>
          </p:cNvPr>
          <p:cNvSpPr txBox="1"/>
          <p:nvPr/>
        </p:nvSpPr>
        <p:spPr>
          <a:xfrm>
            <a:off x="3430215" y="6582603"/>
            <a:ext cx="2695097" cy="276999"/>
          </a:xfrm>
          <a:prstGeom prst="rect">
            <a:avLst/>
          </a:prstGeom>
          <a:noFill/>
        </p:spPr>
        <p:txBody>
          <a:bodyPr wrap="none" rtlCol="0">
            <a:spAutoFit/>
          </a:bodyPr>
          <a:lstStyle/>
          <a:p>
            <a:r>
              <a:rPr lang="en-US" sz="1200" dirty="0"/>
              <a:t>*In the absence of an in vitro in vivo link</a:t>
            </a:r>
          </a:p>
        </p:txBody>
      </p:sp>
    </p:spTree>
    <p:extLst>
      <p:ext uri="{BB962C8B-B14F-4D97-AF65-F5344CB8AC3E}">
        <p14:creationId xmlns:p14="http://schemas.microsoft.com/office/powerpoint/2010/main" val="150988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par>
                          <p:cTn id="13" fill="hold">
                            <p:stCondLst>
                              <p:cond delay="500"/>
                            </p:stCondLst>
                            <p:childTnLst>
                              <p:par>
                                <p:cTn id="14" presetID="2" presetClass="entr" presetSubtype="4" fill="hold" grpId="0" nodeType="afterEffect">
                                  <p:stCondLst>
                                    <p:cond delay="75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500" fill="hold"/>
                                        <p:tgtEl>
                                          <p:spTgt spid="7"/>
                                        </p:tgtEl>
                                        <p:attrNameLst>
                                          <p:attrName>ppt_x</p:attrName>
                                        </p:attrNameLst>
                                      </p:cBhvr>
                                      <p:tavLst>
                                        <p:tav tm="0">
                                          <p:val>
                                            <p:strVal val="#ppt_x"/>
                                          </p:val>
                                        </p:tav>
                                        <p:tav tm="100000">
                                          <p:val>
                                            <p:strVal val="#ppt_x"/>
                                          </p:val>
                                        </p:tav>
                                      </p:tavLst>
                                    </p:anim>
                                    <p:anim calcmode="lin" valueType="num">
                                      <p:cBhvr additive="base">
                                        <p:cTn id="1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BA3F1-FBFA-4C82-8643-148430B8C823}"/>
              </a:ext>
            </a:extLst>
          </p:cNvPr>
          <p:cNvSpPr>
            <a:spLocks noGrp="1"/>
          </p:cNvSpPr>
          <p:nvPr>
            <p:ph type="title"/>
          </p:nvPr>
        </p:nvSpPr>
        <p:spPr>
          <a:xfrm>
            <a:off x="323850" y="313996"/>
            <a:ext cx="8509103" cy="926020"/>
          </a:xfrm>
        </p:spPr>
        <p:txBody>
          <a:bodyPr>
            <a:normAutofit fontScale="90000"/>
          </a:bodyPr>
          <a:lstStyle/>
          <a:p>
            <a:r>
              <a:rPr lang="en-US" b="1" i="1" dirty="0"/>
              <a:t>Dissolution Similarity Testing: </a:t>
            </a:r>
            <a:br>
              <a:rPr lang="en-US" b="1" i="1" dirty="0"/>
            </a:br>
            <a:r>
              <a:rPr lang="en-US" b="1" i="1" dirty="0"/>
              <a:t>What Does it Measure?</a:t>
            </a:r>
          </a:p>
        </p:txBody>
      </p:sp>
      <p:sp>
        <p:nvSpPr>
          <p:cNvPr id="3" name="Content Placeholder 2">
            <a:extLst>
              <a:ext uri="{FF2B5EF4-FFF2-40B4-BE49-F238E27FC236}">
                <a16:creationId xmlns:a16="http://schemas.microsoft.com/office/drawing/2014/main" id="{37C6751B-50F4-47AB-84A0-E512B8C2EC02}"/>
              </a:ext>
            </a:extLst>
          </p:cNvPr>
          <p:cNvSpPr>
            <a:spLocks noGrp="1"/>
          </p:cNvSpPr>
          <p:nvPr>
            <p:ph idx="1"/>
          </p:nvPr>
        </p:nvSpPr>
        <p:spPr>
          <a:xfrm>
            <a:off x="323851" y="2009775"/>
            <a:ext cx="8509102" cy="4286043"/>
          </a:xfrm>
        </p:spPr>
        <p:txBody>
          <a:bodyPr>
            <a:normAutofit/>
          </a:bodyPr>
          <a:lstStyle/>
          <a:p>
            <a:r>
              <a:rPr lang="en-US" dirty="0"/>
              <a:t>Ensures that the minor/moderate CMC changes implemented do not significantly impact the drug product in vitro dissolution performance, and thus perhaps the patient</a:t>
            </a:r>
          </a:p>
          <a:p>
            <a:pPr marL="0" indent="0">
              <a:buNone/>
            </a:pPr>
            <a:endParaRPr lang="en-US" dirty="0"/>
          </a:p>
          <a:p>
            <a:pPr lvl="1"/>
            <a:r>
              <a:rPr lang="en-US" dirty="0"/>
              <a:t>the changes implemented are pre-judged as unlikely to have an impact on product quality performance</a:t>
            </a:r>
          </a:p>
        </p:txBody>
      </p:sp>
    </p:spTree>
    <p:extLst>
      <p:ext uri="{BB962C8B-B14F-4D97-AF65-F5344CB8AC3E}">
        <p14:creationId xmlns:p14="http://schemas.microsoft.com/office/powerpoint/2010/main" val="294514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3F5DE-1B12-494F-A24D-BEA7C710E48A}"/>
              </a:ext>
            </a:extLst>
          </p:cNvPr>
          <p:cNvSpPr>
            <a:spLocks noGrp="1"/>
          </p:cNvSpPr>
          <p:nvPr>
            <p:ph type="title"/>
          </p:nvPr>
        </p:nvSpPr>
        <p:spPr>
          <a:xfrm>
            <a:off x="-621" y="271312"/>
            <a:ext cx="8509103" cy="926020"/>
          </a:xfrm>
        </p:spPr>
        <p:txBody>
          <a:bodyPr>
            <a:noAutofit/>
          </a:bodyPr>
          <a:lstStyle/>
          <a:p>
            <a:r>
              <a:rPr lang="en-US" sz="3600" b="1" i="1" dirty="0"/>
              <a:t>When is Dissolution Similarity Testing Applicable? </a:t>
            </a:r>
          </a:p>
        </p:txBody>
      </p:sp>
      <p:grpSp>
        <p:nvGrpSpPr>
          <p:cNvPr id="19" name="Group 18">
            <a:extLst>
              <a:ext uri="{FF2B5EF4-FFF2-40B4-BE49-F238E27FC236}">
                <a16:creationId xmlns:a16="http://schemas.microsoft.com/office/drawing/2014/main" id="{01DC3B02-2F92-42E1-A607-CC4F0B4FD9AD}"/>
              </a:ext>
            </a:extLst>
          </p:cNvPr>
          <p:cNvGrpSpPr/>
          <p:nvPr/>
        </p:nvGrpSpPr>
        <p:grpSpPr>
          <a:xfrm>
            <a:off x="1992268" y="2071275"/>
            <a:ext cx="4738253" cy="1035717"/>
            <a:chOff x="1992268" y="2071275"/>
            <a:chExt cx="4738253" cy="1035717"/>
          </a:xfrm>
        </p:grpSpPr>
        <p:sp>
          <p:nvSpPr>
            <p:cNvPr id="4" name="Rectangle: Rounded Corners 3">
              <a:extLst>
                <a:ext uri="{FF2B5EF4-FFF2-40B4-BE49-F238E27FC236}">
                  <a16:creationId xmlns:a16="http://schemas.microsoft.com/office/drawing/2014/main" id="{C8AA8146-9EBA-48AB-A79A-946848057D1F}"/>
                </a:ext>
              </a:extLst>
            </p:cNvPr>
            <p:cNvSpPr/>
            <p:nvPr/>
          </p:nvSpPr>
          <p:spPr>
            <a:xfrm>
              <a:off x="1992268" y="2108464"/>
              <a:ext cx="2299854" cy="99852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b="1" u="sng" dirty="0">
                <a:solidFill>
                  <a:schemeClr val="tx1"/>
                </a:solidFill>
              </a:endParaRPr>
            </a:p>
            <a:p>
              <a:pPr lvl="0" algn="ctr"/>
              <a:r>
                <a:rPr lang="en-US" b="1" u="sng" dirty="0">
                  <a:solidFill>
                    <a:schemeClr val="tx1"/>
                  </a:solidFill>
                </a:rPr>
                <a:t>Minor Changes</a:t>
              </a:r>
            </a:p>
            <a:p>
              <a:pPr lvl="0" algn="ctr"/>
              <a:r>
                <a:rPr lang="en-US" dirty="0">
                  <a:solidFill>
                    <a:schemeClr val="tx1"/>
                  </a:solidFill>
                </a:rPr>
                <a:t>Unlikely to have any detectable impact</a:t>
              </a:r>
            </a:p>
            <a:p>
              <a:pPr lvl="0" algn="ctr"/>
              <a:endParaRPr lang="en-US" dirty="0">
                <a:solidFill>
                  <a:schemeClr val="tx1"/>
                </a:solidFill>
              </a:endParaRPr>
            </a:p>
          </p:txBody>
        </p:sp>
        <p:sp>
          <p:nvSpPr>
            <p:cNvPr id="5" name="Rectangle: Rounded Corners 4">
              <a:extLst>
                <a:ext uri="{FF2B5EF4-FFF2-40B4-BE49-F238E27FC236}">
                  <a16:creationId xmlns:a16="http://schemas.microsoft.com/office/drawing/2014/main" id="{DB1BEFB9-BFA2-4D64-9928-DA195C1888A7}"/>
                </a:ext>
              </a:extLst>
            </p:cNvPr>
            <p:cNvSpPr/>
            <p:nvPr/>
          </p:nvSpPr>
          <p:spPr>
            <a:xfrm>
              <a:off x="4430667" y="2071275"/>
              <a:ext cx="2299854" cy="1035717"/>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b="1" u="sng" dirty="0">
                <a:solidFill>
                  <a:schemeClr val="tx1"/>
                </a:solidFill>
              </a:endParaRPr>
            </a:p>
            <a:p>
              <a:pPr lvl="0" algn="ctr"/>
              <a:r>
                <a:rPr lang="en-US" b="1" u="sng" dirty="0">
                  <a:solidFill>
                    <a:schemeClr val="tx1"/>
                  </a:solidFill>
                </a:rPr>
                <a:t>Moderate Changes</a:t>
              </a:r>
            </a:p>
            <a:p>
              <a:pPr lvl="0" algn="ctr"/>
              <a:r>
                <a:rPr lang="en-US" dirty="0">
                  <a:solidFill>
                    <a:schemeClr val="tx1"/>
                  </a:solidFill>
                </a:rPr>
                <a:t>Could have a significant impact</a:t>
              </a:r>
            </a:p>
            <a:p>
              <a:pPr lvl="0" algn="ctr"/>
              <a:endParaRPr lang="en-US" dirty="0">
                <a:solidFill>
                  <a:schemeClr val="tx1"/>
                </a:solidFill>
              </a:endParaRPr>
            </a:p>
          </p:txBody>
        </p:sp>
      </p:grpSp>
      <p:sp>
        <p:nvSpPr>
          <p:cNvPr id="6" name="Rectangle: Rounded Corners 5">
            <a:extLst>
              <a:ext uri="{FF2B5EF4-FFF2-40B4-BE49-F238E27FC236}">
                <a16:creationId xmlns:a16="http://schemas.microsoft.com/office/drawing/2014/main" id="{023A81E1-E5BE-4D7E-9B3C-5E76F312CBF8}"/>
              </a:ext>
            </a:extLst>
          </p:cNvPr>
          <p:cNvSpPr/>
          <p:nvPr/>
        </p:nvSpPr>
        <p:spPr>
          <a:xfrm>
            <a:off x="3100632" y="3834646"/>
            <a:ext cx="2165449" cy="1142999"/>
          </a:xfrm>
          <a:prstGeom prst="roundRect">
            <a:avLst/>
          </a:prstGeom>
          <a:gradFill>
            <a:gsLst>
              <a:gs pos="0">
                <a:srgbClr val="1FF529"/>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b="1" dirty="0">
                <a:solidFill>
                  <a:schemeClr val="tx1"/>
                </a:solidFill>
              </a:rPr>
              <a:t>In Vitro Bridging</a:t>
            </a:r>
          </a:p>
          <a:p>
            <a:pPr lvl="0" algn="ctr"/>
            <a:r>
              <a:rPr lang="en-US" b="1" dirty="0">
                <a:solidFill>
                  <a:schemeClr val="tx1"/>
                </a:solidFill>
              </a:rPr>
              <a:t>(dissolution* similarity testing)</a:t>
            </a:r>
          </a:p>
        </p:txBody>
      </p:sp>
      <p:grpSp>
        <p:nvGrpSpPr>
          <p:cNvPr id="18" name="Group 17">
            <a:extLst>
              <a:ext uri="{FF2B5EF4-FFF2-40B4-BE49-F238E27FC236}">
                <a16:creationId xmlns:a16="http://schemas.microsoft.com/office/drawing/2014/main" id="{47DC3865-4C0D-4A65-9FEF-740AE5078628}"/>
              </a:ext>
            </a:extLst>
          </p:cNvPr>
          <p:cNvGrpSpPr/>
          <p:nvPr/>
        </p:nvGrpSpPr>
        <p:grpSpPr>
          <a:xfrm>
            <a:off x="3131127" y="3106992"/>
            <a:ext cx="2313709" cy="718097"/>
            <a:chOff x="3131127" y="3106992"/>
            <a:chExt cx="2313709" cy="718097"/>
          </a:xfrm>
        </p:grpSpPr>
        <p:grpSp>
          <p:nvGrpSpPr>
            <p:cNvPr id="14" name="Group 13">
              <a:extLst>
                <a:ext uri="{FF2B5EF4-FFF2-40B4-BE49-F238E27FC236}">
                  <a16:creationId xmlns:a16="http://schemas.microsoft.com/office/drawing/2014/main" id="{720334EF-4762-4364-BC47-44C8120FFA03}"/>
                </a:ext>
              </a:extLst>
            </p:cNvPr>
            <p:cNvGrpSpPr/>
            <p:nvPr/>
          </p:nvGrpSpPr>
          <p:grpSpPr>
            <a:xfrm>
              <a:off x="3131127" y="3106992"/>
              <a:ext cx="2313709" cy="252012"/>
              <a:chOff x="3131127" y="3106992"/>
              <a:chExt cx="2313709" cy="252012"/>
            </a:xfrm>
          </p:grpSpPr>
          <p:cxnSp>
            <p:nvCxnSpPr>
              <p:cNvPr id="7" name="Straight Connector 6">
                <a:extLst>
                  <a:ext uri="{FF2B5EF4-FFF2-40B4-BE49-F238E27FC236}">
                    <a16:creationId xmlns:a16="http://schemas.microsoft.com/office/drawing/2014/main" id="{6FC2E9A0-D30E-48AE-92CD-4F370E06CDE9}"/>
                  </a:ext>
                </a:extLst>
              </p:cNvPr>
              <p:cNvCxnSpPr>
                <a:cxnSpLocks/>
                <a:stCxn id="4" idx="2"/>
              </p:cNvCxnSpPr>
              <p:nvPr/>
            </p:nvCxnSpPr>
            <p:spPr>
              <a:xfrm flipH="1">
                <a:off x="3131127" y="3106992"/>
                <a:ext cx="11068" cy="242455"/>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6C997288-546E-4232-9DB5-FFA0108AFF17}"/>
                  </a:ext>
                </a:extLst>
              </p:cNvPr>
              <p:cNvCxnSpPr>
                <a:cxnSpLocks/>
              </p:cNvCxnSpPr>
              <p:nvPr/>
            </p:nvCxnSpPr>
            <p:spPr>
              <a:xfrm flipH="1">
                <a:off x="5433768" y="3106992"/>
                <a:ext cx="11068" cy="242455"/>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39D53C-3A68-4549-86B6-0B213E58B2BA}"/>
                  </a:ext>
                </a:extLst>
              </p:cNvPr>
              <p:cNvCxnSpPr>
                <a:cxnSpLocks/>
              </p:cNvCxnSpPr>
              <p:nvPr/>
            </p:nvCxnSpPr>
            <p:spPr>
              <a:xfrm>
                <a:off x="3131127" y="3349447"/>
                <a:ext cx="2313709" cy="9557"/>
              </a:xfrm>
              <a:prstGeom prst="line">
                <a:avLst/>
              </a:prstGeom>
            </p:spPr>
            <p:style>
              <a:lnRef idx="2">
                <a:schemeClr val="accent1"/>
              </a:lnRef>
              <a:fillRef idx="0">
                <a:schemeClr val="accent1"/>
              </a:fillRef>
              <a:effectRef idx="1">
                <a:schemeClr val="accent1"/>
              </a:effectRef>
              <a:fontRef idx="minor">
                <a:schemeClr val="tx1"/>
              </a:fontRef>
            </p:style>
          </p:cxnSp>
        </p:grpSp>
        <p:cxnSp>
          <p:nvCxnSpPr>
            <p:cNvPr id="10" name="Straight Arrow Connector 9">
              <a:extLst>
                <a:ext uri="{FF2B5EF4-FFF2-40B4-BE49-F238E27FC236}">
                  <a16:creationId xmlns:a16="http://schemas.microsoft.com/office/drawing/2014/main" id="{9F9F9064-80C2-4B18-AACE-95FAC2B3E91A}"/>
                </a:ext>
              </a:extLst>
            </p:cNvPr>
            <p:cNvCxnSpPr>
              <a:cxnSpLocks/>
            </p:cNvCxnSpPr>
            <p:nvPr/>
          </p:nvCxnSpPr>
          <p:spPr>
            <a:xfrm>
              <a:off x="4271339" y="3359004"/>
              <a:ext cx="0" cy="46608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sp>
        <p:nvSpPr>
          <p:cNvPr id="11" name="Thought Bubble: Cloud 10">
            <a:extLst>
              <a:ext uri="{FF2B5EF4-FFF2-40B4-BE49-F238E27FC236}">
                <a16:creationId xmlns:a16="http://schemas.microsoft.com/office/drawing/2014/main" id="{5DBAA34F-4A16-4483-8567-D9AC36DE11E9}"/>
              </a:ext>
            </a:extLst>
          </p:cNvPr>
          <p:cNvSpPr/>
          <p:nvPr/>
        </p:nvSpPr>
        <p:spPr>
          <a:xfrm>
            <a:off x="1250325" y="3424633"/>
            <a:ext cx="1531479" cy="1090438"/>
          </a:xfrm>
          <a:prstGeom prst="cloudCallout">
            <a:avLst>
              <a:gd name="adj1" fmla="val 97128"/>
              <a:gd name="adj2" fmla="val -32270"/>
            </a:avLst>
          </a:prstGeom>
          <a:noFill/>
          <a:ln w="28575">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Biowaiver request is not applicable</a:t>
            </a:r>
          </a:p>
        </p:txBody>
      </p:sp>
      <p:sp>
        <p:nvSpPr>
          <p:cNvPr id="12" name="Thought Bubble: Cloud 11">
            <a:extLst>
              <a:ext uri="{FF2B5EF4-FFF2-40B4-BE49-F238E27FC236}">
                <a16:creationId xmlns:a16="http://schemas.microsoft.com/office/drawing/2014/main" id="{44DC10FE-D952-4AC1-A460-ADA5CFC502B0}"/>
              </a:ext>
            </a:extLst>
          </p:cNvPr>
          <p:cNvSpPr/>
          <p:nvPr/>
        </p:nvSpPr>
        <p:spPr>
          <a:xfrm>
            <a:off x="4765223" y="5158967"/>
            <a:ext cx="4009809" cy="1399054"/>
          </a:xfrm>
          <a:prstGeom prst="cloudCallout">
            <a:avLst>
              <a:gd name="adj1" fmla="val -34047"/>
              <a:gd name="adj2" fmla="val -65297"/>
            </a:avLst>
          </a:prstGeom>
          <a:noFill/>
          <a:ln w="28575">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1400" dirty="0">
                <a:solidFill>
                  <a:schemeClr val="tx1"/>
                </a:solidFill>
              </a:rPr>
              <a:t>Meet the requirements/ recommendations as outlined in </a:t>
            </a:r>
            <a:r>
              <a:rPr lang="en-US" sz="1400" dirty="0">
                <a:solidFill>
                  <a:schemeClr val="tx1"/>
                </a:solidFill>
                <a:hlinkClick r:id="rId3">
                  <a:extLst>
                    <a:ext uri="{A12FA001-AC4F-418D-AE19-62706E023703}">
                      <ahyp:hlinkClr xmlns:ahyp="http://schemas.microsoft.com/office/drawing/2018/hyperlinkcolor" xmlns="" val="tx"/>
                    </a:ext>
                  </a:extLst>
                </a:hlinkClick>
              </a:rPr>
              <a:t>§ 21 CFR 320.22</a:t>
            </a:r>
            <a:r>
              <a:rPr lang="en-US" sz="1400" dirty="0">
                <a:solidFill>
                  <a:schemeClr val="tx1"/>
                </a:solidFill>
              </a:rPr>
              <a:t> and relevant  FDA guidance</a:t>
            </a:r>
          </a:p>
        </p:txBody>
      </p:sp>
      <p:grpSp>
        <p:nvGrpSpPr>
          <p:cNvPr id="15" name="Group 14">
            <a:extLst>
              <a:ext uri="{FF2B5EF4-FFF2-40B4-BE49-F238E27FC236}">
                <a16:creationId xmlns:a16="http://schemas.microsoft.com/office/drawing/2014/main" id="{EF82C491-C2B2-496C-9D5A-B47C7D360A46}"/>
              </a:ext>
            </a:extLst>
          </p:cNvPr>
          <p:cNvGrpSpPr/>
          <p:nvPr/>
        </p:nvGrpSpPr>
        <p:grpSpPr>
          <a:xfrm>
            <a:off x="5285744" y="3834646"/>
            <a:ext cx="2607931" cy="1142999"/>
            <a:chOff x="3980396" y="4290286"/>
            <a:chExt cx="2607931" cy="1142999"/>
          </a:xfrm>
        </p:grpSpPr>
        <p:sp>
          <p:nvSpPr>
            <p:cNvPr id="16" name="Rectangle: Rounded Corners 15">
              <a:extLst>
                <a:ext uri="{FF2B5EF4-FFF2-40B4-BE49-F238E27FC236}">
                  <a16:creationId xmlns:a16="http://schemas.microsoft.com/office/drawing/2014/main" id="{D2366AA3-38BE-464D-952D-54F6AC4ACB9F}"/>
                </a:ext>
              </a:extLst>
            </p:cNvPr>
            <p:cNvSpPr/>
            <p:nvPr/>
          </p:nvSpPr>
          <p:spPr>
            <a:xfrm>
              <a:off x="4422878" y="4290286"/>
              <a:ext cx="2165449" cy="1142999"/>
            </a:xfrm>
            <a:prstGeom prst="roundRect">
              <a:avLst/>
            </a:prstGeom>
            <a:gradFill>
              <a:gsLst>
                <a:gs pos="75000">
                  <a:schemeClr val="accent2">
                    <a:lumMod val="40000"/>
                    <a:lumOff val="60000"/>
                  </a:schemeClr>
                </a:gs>
                <a:gs pos="50000">
                  <a:srgbClr val="92D050"/>
                </a:gs>
                <a:gs pos="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b="1" dirty="0">
                  <a:solidFill>
                    <a:schemeClr val="tx1"/>
                  </a:solidFill>
                </a:rPr>
                <a:t>Additional drug product strengths</a:t>
              </a:r>
            </a:p>
          </p:txBody>
        </p:sp>
        <p:cxnSp>
          <p:nvCxnSpPr>
            <p:cNvPr id="17" name="Straight Arrow Connector 16">
              <a:extLst>
                <a:ext uri="{FF2B5EF4-FFF2-40B4-BE49-F238E27FC236}">
                  <a16:creationId xmlns:a16="http://schemas.microsoft.com/office/drawing/2014/main" id="{D54DDB69-91AF-4650-ADC8-EEAA2BEF7E65}"/>
                </a:ext>
              </a:extLst>
            </p:cNvPr>
            <p:cNvCxnSpPr>
              <a:cxnSpLocks/>
            </p:cNvCxnSpPr>
            <p:nvPr/>
          </p:nvCxnSpPr>
          <p:spPr>
            <a:xfrm flipH="1">
              <a:off x="3980396" y="4863721"/>
              <a:ext cx="439207"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grpSp>
      <p:sp>
        <p:nvSpPr>
          <p:cNvPr id="21" name="Thought Bubble: Cloud 20">
            <a:extLst>
              <a:ext uri="{FF2B5EF4-FFF2-40B4-BE49-F238E27FC236}">
                <a16:creationId xmlns:a16="http://schemas.microsoft.com/office/drawing/2014/main" id="{1E1AE813-2050-443A-8F03-6E0C630B7465}"/>
              </a:ext>
            </a:extLst>
          </p:cNvPr>
          <p:cNvSpPr/>
          <p:nvPr/>
        </p:nvSpPr>
        <p:spPr>
          <a:xfrm>
            <a:off x="7102732" y="1418495"/>
            <a:ext cx="1848928" cy="2341275"/>
          </a:xfrm>
          <a:prstGeom prst="cloudCallout">
            <a:avLst>
              <a:gd name="adj1" fmla="val -83442"/>
              <a:gd name="adj2" fmla="val -75248"/>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Depends on the level of risk that the implemented CMC changes could pose to the patient</a:t>
            </a:r>
          </a:p>
        </p:txBody>
      </p:sp>
      <p:sp>
        <p:nvSpPr>
          <p:cNvPr id="13" name="TextBox 12">
            <a:extLst>
              <a:ext uri="{FF2B5EF4-FFF2-40B4-BE49-F238E27FC236}">
                <a16:creationId xmlns:a16="http://schemas.microsoft.com/office/drawing/2014/main" id="{3FFC723E-9893-48AC-A6F5-8E23B7B531CB}"/>
              </a:ext>
            </a:extLst>
          </p:cNvPr>
          <p:cNvSpPr txBox="1"/>
          <p:nvPr/>
        </p:nvSpPr>
        <p:spPr>
          <a:xfrm>
            <a:off x="90265" y="5706660"/>
            <a:ext cx="4009810" cy="600164"/>
          </a:xfrm>
          <a:prstGeom prst="rect">
            <a:avLst/>
          </a:prstGeom>
          <a:noFill/>
        </p:spPr>
        <p:txBody>
          <a:bodyPr wrap="square" rtlCol="0">
            <a:spAutoFit/>
          </a:bodyPr>
          <a:lstStyle/>
          <a:p>
            <a:r>
              <a:rPr lang="en-US" sz="1100" b="1" dirty="0"/>
              <a:t>Bridging: </a:t>
            </a:r>
            <a:r>
              <a:rPr lang="en-US" sz="1100" dirty="0"/>
              <a:t>a path to determine/evaluate whether the </a:t>
            </a:r>
          </a:p>
          <a:p>
            <a:r>
              <a:rPr lang="en-US" sz="1100" dirty="0"/>
              <a:t>pre- and post change formulations have similar product quality </a:t>
            </a:r>
          </a:p>
          <a:p>
            <a:r>
              <a:rPr lang="en-US" sz="1100" dirty="0"/>
              <a:t>and performance</a:t>
            </a:r>
          </a:p>
        </p:txBody>
      </p:sp>
      <p:sp>
        <p:nvSpPr>
          <p:cNvPr id="23" name="Thought Bubble: Cloud 22">
            <a:extLst>
              <a:ext uri="{FF2B5EF4-FFF2-40B4-BE49-F238E27FC236}">
                <a16:creationId xmlns:a16="http://schemas.microsoft.com/office/drawing/2014/main" id="{3EA1CF36-7301-4FF6-8509-E032F2A85AB9}"/>
              </a:ext>
            </a:extLst>
          </p:cNvPr>
          <p:cNvSpPr/>
          <p:nvPr/>
        </p:nvSpPr>
        <p:spPr>
          <a:xfrm>
            <a:off x="-621" y="1197332"/>
            <a:ext cx="1848928" cy="1386900"/>
          </a:xfrm>
          <a:prstGeom prst="cloudCallout">
            <a:avLst>
              <a:gd name="adj1" fmla="val 68296"/>
              <a:gd name="adj2" fmla="val -47620"/>
            </a:avLst>
          </a:prstGeom>
          <a:noFill/>
          <a:ln w="28575">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During development and post-approval changes</a:t>
            </a:r>
          </a:p>
        </p:txBody>
      </p:sp>
      <p:sp>
        <p:nvSpPr>
          <p:cNvPr id="20" name="TextBox 19">
            <a:extLst>
              <a:ext uri="{FF2B5EF4-FFF2-40B4-BE49-F238E27FC236}">
                <a16:creationId xmlns:a16="http://schemas.microsoft.com/office/drawing/2014/main" id="{66D713C5-EECF-40C7-A7C8-4CD7E5AAB203}"/>
              </a:ext>
            </a:extLst>
          </p:cNvPr>
          <p:cNvSpPr txBox="1"/>
          <p:nvPr/>
        </p:nvSpPr>
        <p:spPr>
          <a:xfrm>
            <a:off x="27025" y="6342577"/>
            <a:ext cx="3661580" cy="430887"/>
          </a:xfrm>
          <a:prstGeom prst="rect">
            <a:avLst/>
          </a:prstGeom>
          <a:noFill/>
        </p:spPr>
        <p:txBody>
          <a:bodyPr wrap="none" rtlCol="0">
            <a:spAutoFit/>
          </a:bodyPr>
          <a:lstStyle/>
          <a:p>
            <a:r>
              <a:rPr lang="en-US" sz="1100" dirty="0"/>
              <a:t>*It is assumed that the dissolution specifications have been</a:t>
            </a:r>
          </a:p>
          <a:p>
            <a:r>
              <a:rPr lang="en-US" sz="1100" dirty="0"/>
              <a:t> shown to be discriminating</a:t>
            </a:r>
          </a:p>
        </p:txBody>
      </p:sp>
    </p:spTree>
    <p:extLst>
      <p:ext uri="{BB962C8B-B14F-4D97-AF65-F5344CB8AC3E}">
        <p14:creationId xmlns:p14="http://schemas.microsoft.com/office/powerpoint/2010/main" val="1808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75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additive="base">
                                        <p:cTn id="12" dur="500" fill="hold"/>
                                        <p:tgtEl>
                                          <p:spTgt spid="21"/>
                                        </p:tgtEl>
                                        <p:attrNameLst>
                                          <p:attrName>ppt_x</p:attrName>
                                        </p:attrNameLst>
                                      </p:cBhvr>
                                      <p:tavLst>
                                        <p:tav tm="0">
                                          <p:val>
                                            <p:strVal val="#ppt_x"/>
                                          </p:val>
                                        </p:tav>
                                        <p:tav tm="100000">
                                          <p:val>
                                            <p:strVal val="#ppt_x"/>
                                          </p:val>
                                        </p:tav>
                                      </p:tavLst>
                                    </p:anim>
                                    <p:anim calcmode="lin" valueType="num">
                                      <p:cBhvr additive="base">
                                        <p:cTn id="1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circle(in)">
                                      <p:cBhvr>
                                        <p:cTn id="18" dur="2000"/>
                                        <p:tgtEl>
                                          <p:spTgt spid="19"/>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fade">
                                      <p:cBhvr>
                                        <p:cTn id="23" dur="500"/>
                                        <p:tgtEl>
                                          <p:spTgt spid="18"/>
                                        </p:tgtEl>
                                      </p:cBhvr>
                                    </p:animEffect>
                                  </p:childTnLst>
                                </p:cTn>
                              </p:par>
                            </p:childTnLst>
                          </p:cTn>
                        </p:par>
                        <p:par>
                          <p:cTn id="24" fill="hold">
                            <p:stCondLst>
                              <p:cond delay="500"/>
                            </p:stCondLst>
                            <p:childTnLst>
                              <p:par>
                                <p:cTn id="25" presetID="16" presetClass="entr" presetSubtype="21" fill="hold" grpId="0" nodeType="afterEffect">
                                  <p:stCondLst>
                                    <p:cond delay="125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par>
                          <p:cTn id="28" fill="hold">
                            <p:stCondLst>
                              <p:cond delay="2250"/>
                            </p:stCondLst>
                            <p:childTnLst>
                              <p:par>
                                <p:cTn id="29" presetID="2" presetClass="entr" presetSubtype="4"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par>
                          <p:cTn id="33" fill="hold">
                            <p:stCondLst>
                              <p:cond delay="2750"/>
                            </p:stCondLst>
                            <p:childTnLst>
                              <p:par>
                                <p:cTn id="34" presetID="2" presetClass="entr" presetSubtype="4" fill="hold" grpId="0" nodeType="afterEffect">
                                  <p:stCondLst>
                                    <p:cond delay="1500"/>
                                  </p:stCondLst>
                                  <p:childTnLst>
                                    <p:set>
                                      <p:cBhvr>
                                        <p:cTn id="35" dur="1" fill="hold">
                                          <p:stCondLst>
                                            <p:cond delay="0"/>
                                          </p:stCondLst>
                                        </p:cTn>
                                        <p:tgtEl>
                                          <p:spTgt spid="20"/>
                                        </p:tgtEl>
                                        <p:attrNameLst>
                                          <p:attrName>style.visibility</p:attrName>
                                        </p:attrNameLst>
                                      </p:cBhvr>
                                      <p:to>
                                        <p:strVal val="visible"/>
                                      </p:to>
                                    </p:set>
                                    <p:anim calcmode="lin" valueType="num">
                                      <p:cBhvr additive="base">
                                        <p:cTn id="36" dur="500" fill="hold"/>
                                        <p:tgtEl>
                                          <p:spTgt spid="20"/>
                                        </p:tgtEl>
                                        <p:attrNameLst>
                                          <p:attrName>ppt_x</p:attrName>
                                        </p:attrNameLst>
                                      </p:cBhvr>
                                      <p:tavLst>
                                        <p:tav tm="0">
                                          <p:val>
                                            <p:strVal val="#ppt_x"/>
                                          </p:val>
                                        </p:tav>
                                        <p:tav tm="100000">
                                          <p:val>
                                            <p:strVal val="#ppt_x"/>
                                          </p:val>
                                        </p:tav>
                                      </p:tavLst>
                                    </p:anim>
                                    <p:anim calcmode="lin" valueType="num">
                                      <p:cBhvr additive="base">
                                        <p:cTn id="3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barn(inVertical)">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fade">
                                      <p:cBhvr>
                                        <p:cTn id="53" dur="1000"/>
                                        <p:tgtEl>
                                          <p:spTgt spid="12"/>
                                        </p:tgtEl>
                                      </p:cBhvr>
                                    </p:animEffect>
                                    <p:anim calcmode="lin" valueType="num">
                                      <p:cBhvr>
                                        <p:cTn id="54" dur="1000" fill="hold"/>
                                        <p:tgtEl>
                                          <p:spTgt spid="12"/>
                                        </p:tgtEl>
                                        <p:attrNameLst>
                                          <p:attrName>ppt_x</p:attrName>
                                        </p:attrNameLst>
                                      </p:cBhvr>
                                      <p:tavLst>
                                        <p:tav tm="0">
                                          <p:val>
                                            <p:strVal val="#ppt_x"/>
                                          </p:val>
                                        </p:tav>
                                        <p:tav tm="100000">
                                          <p:val>
                                            <p:strVal val="#ppt_x"/>
                                          </p:val>
                                        </p:tav>
                                      </p:tavLst>
                                    </p:anim>
                                    <p:anim calcmode="lin" valueType="num">
                                      <p:cBhvr>
                                        <p:cTn id="5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2" grpId="0" animBg="1"/>
      <p:bldP spid="21" grpId="0" animBg="1"/>
      <p:bldP spid="13" grpId="0"/>
      <p:bldP spid="23" grpId="0" animBg="1"/>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339D0-3BB6-4468-8FA9-D5A4554D5104}"/>
              </a:ext>
            </a:extLst>
          </p:cNvPr>
          <p:cNvSpPr>
            <a:spLocks noGrp="1"/>
          </p:cNvSpPr>
          <p:nvPr>
            <p:ph type="title"/>
          </p:nvPr>
        </p:nvSpPr>
        <p:spPr>
          <a:xfrm>
            <a:off x="96753" y="166210"/>
            <a:ext cx="8509103" cy="926020"/>
          </a:xfrm>
        </p:spPr>
        <p:txBody>
          <a:bodyPr>
            <a:noAutofit/>
          </a:bodyPr>
          <a:lstStyle/>
          <a:p>
            <a:r>
              <a:rPr lang="en-US" sz="3600" b="1" i="1" dirty="0"/>
              <a:t>When is Dissolution Similarity </a:t>
            </a:r>
            <a:br>
              <a:rPr lang="en-US" sz="3600" b="1" i="1" dirty="0"/>
            </a:br>
            <a:r>
              <a:rPr lang="en-US" sz="3600" b="1" i="1" dirty="0"/>
              <a:t>Testing </a:t>
            </a:r>
            <a:r>
              <a:rPr lang="en-US" sz="3600" b="1" i="1" u="sng" dirty="0"/>
              <a:t>not</a:t>
            </a:r>
            <a:r>
              <a:rPr lang="en-US" sz="3600" b="1" i="1" dirty="0"/>
              <a:t> Applicable? </a:t>
            </a:r>
            <a:endParaRPr lang="en-US" sz="3600" dirty="0"/>
          </a:p>
        </p:txBody>
      </p:sp>
      <p:grpSp>
        <p:nvGrpSpPr>
          <p:cNvPr id="4" name="Group 3">
            <a:extLst>
              <a:ext uri="{FF2B5EF4-FFF2-40B4-BE49-F238E27FC236}">
                <a16:creationId xmlns:a16="http://schemas.microsoft.com/office/drawing/2014/main" id="{9B4042DB-C5F7-4CF7-B666-12CA18BD43FB}"/>
              </a:ext>
            </a:extLst>
          </p:cNvPr>
          <p:cNvGrpSpPr/>
          <p:nvPr/>
        </p:nvGrpSpPr>
        <p:grpSpPr>
          <a:xfrm>
            <a:off x="2703574" y="3962871"/>
            <a:ext cx="698298" cy="338735"/>
            <a:chOff x="6588327" y="4523051"/>
            <a:chExt cx="698298" cy="338735"/>
          </a:xfrm>
        </p:grpSpPr>
        <p:cxnSp>
          <p:nvCxnSpPr>
            <p:cNvPr id="5" name="Straight Connector 4">
              <a:extLst>
                <a:ext uri="{FF2B5EF4-FFF2-40B4-BE49-F238E27FC236}">
                  <a16:creationId xmlns:a16="http://schemas.microsoft.com/office/drawing/2014/main" id="{1A03DAA6-E750-4B2D-8DE2-745FBEC3F4B1}"/>
                </a:ext>
              </a:extLst>
            </p:cNvPr>
            <p:cNvCxnSpPr/>
            <p:nvPr/>
          </p:nvCxnSpPr>
          <p:spPr>
            <a:xfrm flipV="1">
              <a:off x="6588327" y="4861785"/>
              <a:ext cx="698298" cy="1"/>
            </a:xfrm>
            <a:prstGeom prst="line">
              <a:avLst/>
            </a:prstGeom>
            <a:ln w="38100">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981F7FB0-1981-47E2-BE8C-E31949ED8107}"/>
                </a:ext>
              </a:extLst>
            </p:cNvPr>
            <p:cNvCxnSpPr>
              <a:cxnSpLocks/>
            </p:cNvCxnSpPr>
            <p:nvPr/>
          </p:nvCxnSpPr>
          <p:spPr>
            <a:xfrm flipV="1">
              <a:off x="7280279" y="4523051"/>
              <a:ext cx="0" cy="330319"/>
            </a:xfrm>
            <a:prstGeom prst="straightConnector1">
              <a:avLst/>
            </a:prstGeom>
            <a:ln w="38100">
              <a:solidFill>
                <a:schemeClr val="accent6"/>
              </a:solidFill>
              <a:tailEnd type="triangle"/>
            </a:ln>
          </p:spPr>
          <p:style>
            <a:lnRef idx="2">
              <a:schemeClr val="accent1"/>
            </a:lnRef>
            <a:fillRef idx="0">
              <a:schemeClr val="accent1"/>
            </a:fillRef>
            <a:effectRef idx="1">
              <a:schemeClr val="accent1"/>
            </a:effectRef>
            <a:fontRef idx="minor">
              <a:schemeClr val="tx1"/>
            </a:fontRef>
          </p:style>
        </p:cxnSp>
      </p:grpSp>
      <p:sp>
        <p:nvSpPr>
          <p:cNvPr id="8" name="Rectangle: Rounded Corners 7">
            <a:extLst>
              <a:ext uri="{FF2B5EF4-FFF2-40B4-BE49-F238E27FC236}">
                <a16:creationId xmlns:a16="http://schemas.microsoft.com/office/drawing/2014/main" id="{8C95F921-3A58-4C3F-92BD-1B7FE11DE495}"/>
              </a:ext>
            </a:extLst>
          </p:cNvPr>
          <p:cNvSpPr/>
          <p:nvPr/>
        </p:nvSpPr>
        <p:spPr>
          <a:xfrm>
            <a:off x="3092127" y="1392294"/>
            <a:ext cx="2299854" cy="1142999"/>
          </a:xfrm>
          <a:prstGeom prst="roundRect">
            <a:avLst/>
          </a:prstGeom>
          <a:solidFill>
            <a:schemeClr val="accent6">
              <a:lumMod val="20000"/>
              <a:lumOff val="80000"/>
            </a:schemeClr>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b="1" u="sng" dirty="0">
              <a:solidFill>
                <a:schemeClr val="tx1"/>
              </a:solidFill>
            </a:endParaRPr>
          </a:p>
          <a:p>
            <a:pPr lvl="0" algn="ctr"/>
            <a:r>
              <a:rPr lang="en-US" b="1" u="sng" dirty="0">
                <a:solidFill>
                  <a:schemeClr val="tx1"/>
                </a:solidFill>
              </a:rPr>
              <a:t>*Major Changes</a:t>
            </a:r>
          </a:p>
          <a:p>
            <a:pPr lvl="0" algn="ctr"/>
            <a:r>
              <a:rPr lang="en-US" dirty="0">
                <a:solidFill>
                  <a:schemeClr val="tx1"/>
                </a:solidFill>
              </a:rPr>
              <a:t>Likely to have a significant in vivo impact</a:t>
            </a:r>
          </a:p>
          <a:p>
            <a:pPr lvl="0" algn="ctr"/>
            <a:endParaRPr lang="en-US" dirty="0">
              <a:solidFill>
                <a:schemeClr val="tx1"/>
              </a:solidFill>
            </a:endParaRPr>
          </a:p>
        </p:txBody>
      </p:sp>
      <p:grpSp>
        <p:nvGrpSpPr>
          <p:cNvPr id="15" name="Group 14">
            <a:extLst>
              <a:ext uri="{FF2B5EF4-FFF2-40B4-BE49-F238E27FC236}">
                <a16:creationId xmlns:a16="http://schemas.microsoft.com/office/drawing/2014/main" id="{CAF6EB49-49B9-40B2-AA2D-0C0122D3D8C8}"/>
              </a:ext>
            </a:extLst>
          </p:cNvPr>
          <p:cNvGrpSpPr/>
          <p:nvPr/>
        </p:nvGrpSpPr>
        <p:grpSpPr>
          <a:xfrm>
            <a:off x="3159330" y="2535293"/>
            <a:ext cx="2165449" cy="1411447"/>
            <a:chOff x="3159330" y="2535293"/>
            <a:chExt cx="2165449" cy="1411447"/>
          </a:xfrm>
        </p:grpSpPr>
        <p:sp>
          <p:nvSpPr>
            <p:cNvPr id="9" name="Rectangle: Rounded Corners 8">
              <a:extLst>
                <a:ext uri="{FF2B5EF4-FFF2-40B4-BE49-F238E27FC236}">
                  <a16:creationId xmlns:a16="http://schemas.microsoft.com/office/drawing/2014/main" id="{2F5B5C01-9C05-45BF-BABC-41CDCC79651A}"/>
                </a:ext>
              </a:extLst>
            </p:cNvPr>
            <p:cNvSpPr/>
            <p:nvPr/>
          </p:nvSpPr>
          <p:spPr>
            <a:xfrm>
              <a:off x="3159330" y="2803741"/>
              <a:ext cx="2165449" cy="1142999"/>
            </a:xfrm>
            <a:prstGeom prst="roundRect">
              <a:avLst/>
            </a:prstGeom>
            <a:solidFill>
              <a:schemeClr val="accent6">
                <a:lumMod val="40000"/>
                <a:lumOff val="60000"/>
              </a:schemeClr>
            </a:soli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b="1" dirty="0">
                  <a:solidFill>
                    <a:schemeClr val="tx1"/>
                  </a:solidFill>
                </a:rPr>
                <a:t>In Vivo Bridging</a:t>
              </a:r>
            </a:p>
            <a:p>
              <a:pPr lvl="0" algn="ctr"/>
              <a:r>
                <a:rPr lang="en-US" b="1" dirty="0">
                  <a:solidFill>
                    <a:schemeClr val="tx1"/>
                  </a:solidFill>
                </a:rPr>
                <a:t>(Clinical BA/BE studies)</a:t>
              </a:r>
            </a:p>
          </p:txBody>
        </p:sp>
        <p:cxnSp>
          <p:nvCxnSpPr>
            <p:cNvPr id="10" name="Straight Arrow Connector 9">
              <a:extLst>
                <a:ext uri="{FF2B5EF4-FFF2-40B4-BE49-F238E27FC236}">
                  <a16:creationId xmlns:a16="http://schemas.microsoft.com/office/drawing/2014/main" id="{BDE9E0E0-0BE4-4DBA-A5DC-4F163F32918A}"/>
                </a:ext>
              </a:extLst>
            </p:cNvPr>
            <p:cNvCxnSpPr>
              <a:cxnSpLocks/>
            </p:cNvCxnSpPr>
            <p:nvPr/>
          </p:nvCxnSpPr>
          <p:spPr>
            <a:xfrm>
              <a:off x="4241375" y="2535293"/>
              <a:ext cx="0" cy="228235"/>
            </a:xfrm>
            <a:prstGeom prst="straightConnector1">
              <a:avLst/>
            </a:prstGeom>
            <a:ln w="34925">
              <a:solidFill>
                <a:schemeClr val="accent6"/>
              </a:solidFill>
              <a:tailEnd type="triangle"/>
            </a:ln>
          </p:spPr>
          <p:style>
            <a:lnRef idx="2">
              <a:schemeClr val="accent1"/>
            </a:lnRef>
            <a:fillRef idx="0">
              <a:schemeClr val="accent1"/>
            </a:fillRef>
            <a:effectRef idx="1">
              <a:schemeClr val="accent1"/>
            </a:effectRef>
            <a:fontRef idx="minor">
              <a:schemeClr val="tx1"/>
            </a:fontRef>
          </p:style>
        </p:cxnSp>
      </p:grpSp>
      <p:grpSp>
        <p:nvGrpSpPr>
          <p:cNvPr id="12" name="Group 11">
            <a:extLst>
              <a:ext uri="{FF2B5EF4-FFF2-40B4-BE49-F238E27FC236}">
                <a16:creationId xmlns:a16="http://schemas.microsoft.com/office/drawing/2014/main" id="{C09406A5-1880-4C85-BFB2-BDC8B8CEE0F1}"/>
              </a:ext>
            </a:extLst>
          </p:cNvPr>
          <p:cNvGrpSpPr/>
          <p:nvPr/>
        </p:nvGrpSpPr>
        <p:grpSpPr>
          <a:xfrm>
            <a:off x="3489538" y="4074821"/>
            <a:ext cx="1239192" cy="461665"/>
            <a:chOff x="7364481" y="4649213"/>
            <a:chExt cx="1239192" cy="461665"/>
          </a:xfrm>
          <a:gradFill>
            <a:gsLst>
              <a:gs pos="50000">
                <a:schemeClr val="accent2">
                  <a:lumMod val="40000"/>
                  <a:lumOff val="60000"/>
                </a:schemeClr>
              </a:gs>
              <a:gs pos="0">
                <a:srgbClr val="1FF529"/>
              </a:gs>
              <a:gs pos="100000">
                <a:schemeClr val="accent1">
                  <a:tint val="50000"/>
                  <a:shade val="100000"/>
                  <a:satMod val="350000"/>
                </a:schemeClr>
              </a:gs>
            </a:gsLst>
            <a:lin ang="16200000" scaled="0"/>
          </a:gradFill>
        </p:grpSpPr>
        <p:sp>
          <p:nvSpPr>
            <p:cNvPr id="13" name="TextBox 12">
              <a:extLst>
                <a:ext uri="{FF2B5EF4-FFF2-40B4-BE49-F238E27FC236}">
                  <a16:creationId xmlns:a16="http://schemas.microsoft.com/office/drawing/2014/main" id="{AD84BB0F-AF1A-4980-96A2-459852D73E28}"/>
                </a:ext>
              </a:extLst>
            </p:cNvPr>
            <p:cNvSpPr txBox="1"/>
            <p:nvPr/>
          </p:nvSpPr>
          <p:spPr>
            <a:xfrm>
              <a:off x="7712723" y="4649213"/>
              <a:ext cx="890950" cy="461665"/>
            </a:xfrm>
            <a:prstGeom prst="rect">
              <a:avLst/>
            </a:prstGeom>
            <a:grpFill/>
            <a:ln w="38100">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txBody>
            <a:bodyPr wrap="none" rtlCol="0">
              <a:spAutoFit/>
            </a:bodyPr>
            <a:lstStyle/>
            <a:p>
              <a:r>
                <a:rPr lang="en-US" sz="1200" b="1" dirty="0"/>
                <a:t>Bracketing </a:t>
              </a:r>
            </a:p>
            <a:p>
              <a:r>
                <a:rPr lang="en-US" sz="1200" b="1" dirty="0"/>
                <a:t>approach</a:t>
              </a:r>
            </a:p>
          </p:txBody>
        </p:sp>
        <p:cxnSp>
          <p:nvCxnSpPr>
            <p:cNvPr id="14" name="Straight Arrow Connector 13">
              <a:extLst>
                <a:ext uri="{FF2B5EF4-FFF2-40B4-BE49-F238E27FC236}">
                  <a16:creationId xmlns:a16="http://schemas.microsoft.com/office/drawing/2014/main" id="{6D521F2B-AE8D-4D9A-95A1-6A8EBE5A0F5A}"/>
                </a:ext>
              </a:extLst>
            </p:cNvPr>
            <p:cNvCxnSpPr>
              <a:stCxn id="13" idx="1"/>
            </p:cNvCxnSpPr>
            <p:nvPr/>
          </p:nvCxnSpPr>
          <p:spPr>
            <a:xfrm flipH="1" flipV="1">
              <a:off x="7364481" y="4755499"/>
              <a:ext cx="348242" cy="124547"/>
            </a:xfrm>
            <a:prstGeom prst="straightConnector1">
              <a:avLst/>
            </a:prstGeom>
            <a:grpFill/>
            <a:ln>
              <a:gradFill>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2">
              <a:schemeClr val="accent1"/>
            </a:lnRef>
            <a:fillRef idx="0">
              <a:schemeClr val="accent1"/>
            </a:fillRef>
            <a:effectRef idx="1">
              <a:schemeClr val="accent1"/>
            </a:effectRef>
            <a:fontRef idx="minor">
              <a:schemeClr val="tx1"/>
            </a:fontRef>
          </p:style>
        </p:cxnSp>
      </p:grpSp>
      <p:sp>
        <p:nvSpPr>
          <p:cNvPr id="22" name="Rectangle: Rounded Corners 21">
            <a:extLst>
              <a:ext uri="{FF2B5EF4-FFF2-40B4-BE49-F238E27FC236}">
                <a16:creationId xmlns:a16="http://schemas.microsoft.com/office/drawing/2014/main" id="{D1106460-A2FE-48EF-886A-7543C96C71EE}"/>
              </a:ext>
            </a:extLst>
          </p:cNvPr>
          <p:cNvSpPr/>
          <p:nvPr/>
        </p:nvSpPr>
        <p:spPr>
          <a:xfrm>
            <a:off x="479399" y="3721691"/>
            <a:ext cx="2165449" cy="1142999"/>
          </a:xfrm>
          <a:prstGeom prst="roundRect">
            <a:avLst/>
          </a:prstGeom>
          <a:gradFill>
            <a:gsLst>
              <a:gs pos="75000">
                <a:schemeClr val="accent2">
                  <a:lumMod val="40000"/>
                  <a:lumOff val="60000"/>
                </a:schemeClr>
              </a:gs>
              <a:gs pos="50000">
                <a:srgbClr val="92D050"/>
              </a:gs>
              <a:gs pos="0">
                <a:schemeClr val="accent1">
                  <a:tint val="100000"/>
                  <a:shade val="100000"/>
                  <a:satMod val="13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b="1" dirty="0">
                <a:solidFill>
                  <a:schemeClr val="tx1"/>
                </a:solidFill>
              </a:rPr>
              <a:t>Additional drug product strengths</a:t>
            </a:r>
          </a:p>
        </p:txBody>
      </p:sp>
      <p:sp>
        <p:nvSpPr>
          <p:cNvPr id="24" name="Thought Bubble: Cloud 23">
            <a:extLst>
              <a:ext uri="{FF2B5EF4-FFF2-40B4-BE49-F238E27FC236}">
                <a16:creationId xmlns:a16="http://schemas.microsoft.com/office/drawing/2014/main" id="{C0A075D7-7DA9-4421-883E-771F646CDE51}"/>
              </a:ext>
            </a:extLst>
          </p:cNvPr>
          <p:cNvSpPr/>
          <p:nvPr/>
        </p:nvSpPr>
        <p:spPr>
          <a:xfrm>
            <a:off x="203760" y="5028989"/>
            <a:ext cx="5148817" cy="1368125"/>
          </a:xfrm>
          <a:prstGeom prst="cloudCallout">
            <a:avLst>
              <a:gd name="adj1" fmla="val 6181"/>
              <a:gd name="adj2" fmla="val -95772"/>
            </a:avLst>
          </a:prstGeom>
          <a:noFill/>
          <a:ln w="28575">
            <a:solidFill>
              <a:srgbClr val="0070C0"/>
            </a:solidFill>
          </a:ln>
        </p:spPr>
        <p:style>
          <a:lnRef idx="1">
            <a:schemeClr val="accent1"/>
          </a:lnRef>
          <a:fillRef idx="3">
            <a:schemeClr val="accent1"/>
          </a:fillRef>
          <a:effectRef idx="2">
            <a:schemeClr val="accent1"/>
          </a:effectRef>
          <a:fontRef idx="minor">
            <a:schemeClr val="lt1"/>
          </a:fontRef>
        </p:style>
        <p:txBody>
          <a:bodyPr rtlCol="0" anchor="ctr"/>
          <a:lstStyle/>
          <a:p>
            <a:pPr lvl="1"/>
            <a:r>
              <a:rPr lang="en-US" sz="1600" dirty="0">
                <a:solidFill>
                  <a:schemeClr val="tx1"/>
                </a:solidFill>
              </a:rPr>
              <a:t>Do </a:t>
            </a:r>
            <a:r>
              <a:rPr lang="en-US" sz="1600" b="1" u="sng" dirty="0">
                <a:solidFill>
                  <a:schemeClr val="tx1"/>
                </a:solidFill>
              </a:rPr>
              <a:t>not</a:t>
            </a:r>
            <a:r>
              <a:rPr lang="en-US" sz="1600" dirty="0">
                <a:solidFill>
                  <a:schemeClr val="tx1"/>
                </a:solidFill>
              </a:rPr>
              <a:t> meet the requirements/recommendations as outlined in </a:t>
            </a:r>
            <a:r>
              <a:rPr lang="en-US" sz="1600" dirty="0">
                <a:solidFill>
                  <a:schemeClr val="tx1"/>
                </a:solidFill>
                <a:hlinkClick r:id="rId3">
                  <a:extLst>
                    <a:ext uri="{A12FA001-AC4F-418D-AE19-62706E023703}">
                      <ahyp:hlinkClr xmlns:ahyp="http://schemas.microsoft.com/office/drawing/2018/hyperlinkcolor" xmlns="" val="tx"/>
                    </a:ext>
                  </a:extLst>
                </a:hlinkClick>
              </a:rPr>
              <a:t>§ 21 CFR 320.22</a:t>
            </a:r>
            <a:r>
              <a:rPr lang="en-US" sz="1600" dirty="0">
                <a:solidFill>
                  <a:schemeClr val="tx1"/>
                </a:solidFill>
              </a:rPr>
              <a:t> and relevant FDA guidance</a:t>
            </a:r>
          </a:p>
        </p:txBody>
      </p:sp>
      <p:sp>
        <p:nvSpPr>
          <p:cNvPr id="25" name="Thought Bubble: Cloud 24">
            <a:extLst>
              <a:ext uri="{FF2B5EF4-FFF2-40B4-BE49-F238E27FC236}">
                <a16:creationId xmlns:a16="http://schemas.microsoft.com/office/drawing/2014/main" id="{095A70C3-24CD-437F-8C23-A110355E600B}"/>
              </a:ext>
            </a:extLst>
          </p:cNvPr>
          <p:cNvSpPr/>
          <p:nvPr/>
        </p:nvSpPr>
        <p:spPr>
          <a:xfrm>
            <a:off x="5593014" y="1339050"/>
            <a:ext cx="1531479" cy="1090438"/>
          </a:xfrm>
          <a:prstGeom prst="cloudCallout">
            <a:avLst>
              <a:gd name="adj1" fmla="val -2048"/>
              <a:gd name="adj2" fmla="val 91422"/>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Biowaiver request needed</a:t>
            </a:r>
          </a:p>
        </p:txBody>
      </p:sp>
      <p:sp>
        <p:nvSpPr>
          <p:cNvPr id="27" name="Rounded Rectangle 6">
            <a:extLst>
              <a:ext uri="{FF2B5EF4-FFF2-40B4-BE49-F238E27FC236}">
                <a16:creationId xmlns:a16="http://schemas.microsoft.com/office/drawing/2014/main" id="{E7901252-6A93-47BA-AFD7-39064AA4C9B7}"/>
              </a:ext>
            </a:extLst>
          </p:cNvPr>
          <p:cNvSpPr/>
          <p:nvPr/>
        </p:nvSpPr>
        <p:spPr bwMode="auto">
          <a:xfrm>
            <a:off x="5655893" y="3018522"/>
            <a:ext cx="1405719" cy="553111"/>
          </a:xfrm>
          <a:prstGeom prst="roundRect">
            <a:avLst/>
          </a:prstGeom>
          <a:solidFill>
            <a:srgbClr val="92D050"/>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400" b="1" dirty="0">
                <a:latin typeface="Calibri" panose="020F0502020204030204" pitchFamily="34" charset="0"/>
              </a:rPr>
              <a:t>Biowaivers</a:t>
            </a:r>
          </a:p>
        </p:txBody>
      </p:sp>
      <p:cxnSp>
        <p:nvCxnSpPr>
          <p:cNvPr id="28" name="Straight Arrow Connector 27">
            <a:extLst>
              <a:ext uri="{FF2B5EF4-FFF2-40B4-BE49-F238E27FC236}">
                <a16:creationId xmlns:a16="http://schemas.microsoft.com/office/drawing/2014/main" id="{0B8330D9-4A07-4D97-8A9B-9F7FC193367C}"/>
              </a:ext>
            </a:extLst>
          </p:cNvPr>
          <p:cNvCxnSpPr>
            <a:cxnSpLocks/>
          </p:cNvCxnSpPr>
          <p:nvPr/>
        </p:nvCxnSpPr>
        <p:spPr>
          <a:xfrm>
            <a:off x="5352577" y="3296662"/>
            <a:ext cx="307639" cy="0"/>
          </a:xfrm>
          <a:prstGeom prst="straightConnector1">
            <a:avLst/>
          </a:prstGeom>
          <a:ln w="34925">
            <a:solidFill>
              <a:schemeClr val="accent6"/>
            </a:solidFill>
            <a:tailEnd type="triangle"/>
          </a:ln>
        </p:spPr>
        <p:style>
          <a:lnRef idx="2">
            <a:schemeClr val="accent1"/>
          </a:lnRef>
          <a:fillRef idx="0">
            <a:schemeClr val="accent1"/>
          </a:fillRef>
          <a:effectRef idx="1">
            <a:schemeClr val="accent1"/>
          </a:effectRef>
          <a:fontRef idx="minor">
            <a:schemeClr val="tx1"/>
          </a:fontRef>
        </p:style>
      </p:cxnSp>
      <p:sp>
        <p:nvSpPr>
          <p:cNvPr id="3" name="Callout: Line 2">
            <a:extLst>
              <a:ext uri="{FF2B5EF4-FFF2-40B4-BE49-F238E27FC236}">
                <a16:creationId xmlns:a16="http://schemas.microsoft.com/office/drawing/2014/main" id="{9E1F8309-2BD3-40BA-8185-FF4BB2A95F05}"/>
              </a:ext>
            </a:extLst>
          </p:cNvPr>
          <p:cNvSpPr/>
          <p:nvPr/>
        </p:nvSpPr>
        <p:spPr>
          <a:xfrm>
            <a:off x="6545509" y="4074821"/>
            <a:ext cx="1876376" cy="2144695"/>
          </a:xfrm>
          <a:prstGeom prst="borderCallout1">
            <a:avLst>
              <a:gd name="adj1" fmla="val 18750"/>
              <a:gd name="adj2" fmla="val -8333"/>
              <a:gd name="adj3" fmla="val 12229"/>
              <a:gd name="adj4" fmla="val -94782"/>
            </a:avLst>
          </a:prstGeom>
          <a:gradFill flip="none" rotWithShape="1">
            <a:gsLst>
              <a:gs pos="0">
                <a:schemeClr val="accent1">
                  <a:tint val="100000"/>
                  <a:shade val="100000"/>
                  <a:satMod val="130000"/>
                </a:schemeClr>
              </a:gs>
              <a:gs pos="100000">
                <a:schemeClr val="accent1">
                  <a:tint val="50000"/>
                  <a:shade val="100000"/>
                  <a:satMod val="350000"/>
                </a:schemeClr>
              </a:gs>
            </a:gsLst>
            <a:path path="rect">
              <a:fillToRect l="100000" t="100000"/>
            </a:path>
            <a:tileRect r="-100000" b="-100000"/>
          </a:gradFill>
          <a:ln w="28575">
            <a:tailEnd type="stealt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a:solidFill>
                  <a:schemeClr val="tx1"/>
                </a:solidFill>
              </a:rPr>
              <a:t>Approach where the extremes in release profile are tested in an  in vivo BE study.  If the extremes are BE it would be assumed that the intermediate release profiles are  also BE</a:t>
            </a:r>
          </a:p>
        </p:txBody>
      </p:sp>
      <p:sp>
        <p:nvSpPr>
          <p:cNvPr id="20" name="TextBox 19">
            <a:extLst>
              <a:ext uri="{FF2B5EF4-FFF2-40B4-BE49-F238E27FC236}">
                <a16:creationId xmlns:a16="http://schemas.microsoft.com/office/drawing/2014/main" id="{1DD2904E-3542-4C5A-98D8-03386C328B24}"/>
              </a:ext>
            </a:extLst>
          </p:cNvPr>
          <p:cNvSpPr txBox="1"/>
          <p:nvPr/>
        </p:nvSpPr>
        <p:spPr>
          <a:xfrm>
            <a:off x="3663659" y="6561413"/>
            <a:ext cx="5240537" cy="261610"/>
          </a:xfrm>
          <a:prstGeom prst="rect">
            <a:avLst/>
          </a:prstGeom>
          <a:noFill/>
        </p:spPr>
        <p:txBody>
          <a:bodyPr wrap="none" rtlCol="0">
            <a:spAutoFit/>
          </a:bodyPr>
          <a:lstStyle/>
          <a:p>
            <a:r>
              <a:rPr lang="en-US" sz="1100" dirty="0"/>
              <a:t>*But as supportive information  in some cases where in vivo BE cannot be implemented</a:t>
            </a:r>
          </a:p>
        </p:txBody>
      </p:sp>
    </p:spTree>
    <p:extLst>
      <p:ext uri="{BB962C8B-B14F-4D97-AF65-F5344CB8AC3E}">
        <p14:creationId xmlns:p14="http://schemas.microsoft.com/office/powerpoint/2010/main" val="23720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2"/>
                                        </p:tgtEl>
                                        <p:attrNameLst>
                                          <p:attrName>style.visibility</p:attrName>
                                        </p:attrNameLst>
                                      </p:cBhvr>
                                      <p:to>
                                        <p:strVal val="visible"/>
                                      </p:to>
                                    </p:set>
                                    <p:animEffect transition="in" filter="barn(inVertical)">
                                      <p:cBhvr>
                                        <p:cTn id="18" dur="500"/>
                                        <p:tgtEl>
                                          <p:spTgt spid="22"/>
                                        </p:tgtEl>
                                      </p:cBhvr>
                                    </p:animEffect>
                                  </p:childTnLst>
                                </p:cTn>
                              </p:par>
                              <p:par>
                                <p:cTn id="19" presetID="16" presetClass="entr" presetSubtype="21"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arn(inVertical)">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 calcmode="lin" valueType="num">
                                      <p:cBhvr additive="base">
                                        <p:cTn id="26" dur="500" fill="hold"/>
                                        <p:tgtEl>
                                          <p:spTgt spid="24"/>
                                        </p:tgtEl>
                                        <p:attrNameLst>
                                          <p:attrName>ppt_x</p:attrName>
                                        </p:attrNameLst>
                                      </p:cBhvr>
                                      <p:tavLst>
                                        <p:tav tm="0">
                                          <p:val>
                                            <p:strVal val="#ppt_x"/>
                                          </p:val>
                                        </p:tav>
                                        <p:tav tm="100000">
                                          <p:val>
                                            <p:strVal val="#ppt_x"/>
                                          </p:val>
                                        </p:tav>
                                      </p:tavLst>
                                    </p:anim>
                                    <p:anim calcmode="lin" valueType="num">
                                      <p:cBhvr additive="base">
                                        <p:cTn id="27"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 calcmode="lin" valueType="num">
                                      <p:cBhvr additive="base">
                                        <p:cTn id="36" dur="500" fill="hold"/>
                                        <p:tgtEl>
                                          <p:spTgt spid="3"/>
                                        </p:tgtEl>
                                        <p:attrNameLst>
                                          <p:attrName>ppt_x</p:attrName>
                                        </p:attrNameLst>
                                      </p:cBhvr>
                                      <p:tavLst>
                                        <p:tav tm="0">
                                          <p:val>
                                            <p:strVal val="#ppt_x"/>
                                          </p:val>
                                        </p:tav>
                                        <p:tav tm="100000">
                                          <p:val>
                                            <p:strVal val="#ppt_x"/>
                                          </p:val>
                                        </p:tav>
                                      </p:tavLst>
                                    </p:anim>
                                    <p:anim calcmode="lin" valueType="num">
                                      <p:cBhvr additive="base">
                                        <p:cTn id="37"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8"/>
                                        </p:tgtEl>
                                        <p:attrNameLst>
                                          <p:attrName>style.visibility</p:attrName>
                                        </p:attrNameLst>
                                      </p:cBhvr>
                                      <p:to>
                                        <p:strVal val="visible"/>
                                      </p:to>
                                    </p:set>
                                    <p:animEffect transition="in" filter="barn(inVertical)">
                                      <p:cBhvr>
                                        <p:cTn id="42" dur="500"/>
                                        <p:tgtEl>
                                          <p:spTgt spid="28"/>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barn(inVertical)">
                                      <p:cBhvr>
                                        <p:cTn id="45" dur="500"/>
                                        <p:tgtEl>
                                          <p:spTgt spid="27"/>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1000"/>
                                        <p:tgtEl>
                                          <p:spTgt spid="25"/>
                                        </p:tgtEl>
                                      </p:cBhvr>
                                    </p:animEffect>
                                    <p:anim calcmode="lin" valueType="num">
                                      <p:cBhvr>
                                        <p:cTn id="51" dur="1000" fill="hold"/>
                                        <p:tgtEl>
                                          <p:spTgt spid="25"/>
                                        </p:tgtEl>
                                        <p:attrNameLst>
                                          <p:attrName>ppt_x</p:attrName>
                                        </p:attrNameLst>
                                      </p:cBhvr>
                                      <p:tavLst>
                                        <p:tav tm="0">
                                          <p:val>
                                            <p:strVal val="#ppt_x"/>
                                          </p:val>
                                        </p:tav>
                                        <p:tav tm="100000">
                                          <p:val>
                                            <p:strVal val="#ppt_x"/>
                                          </p:val>
                                        </p:tav>
                                      </p:tavLst>
                                    </p:anim>
                                    <p:anim calcmode="lin" valueType="num">
                                      <p:cBhvr>
                                        <p:cTn id="5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4" grpId="0" animBg="1"/>
      <p:bldP spid="25" grpId="0" animBg="1"/>
      <p:bldP spid="27" grpId="0" animBg="1"/>
      <p:bldP spid="3"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B99FE-821A-4A28-99A5-5A61337C733F}"/>
              </a:ext>
            </a:extLst>
          </p:cNvPr>
          <p:cNvSpPr>
            <a:spLocks noGrp="1"/>
          </p:cNvSpPr>
          <p:nvPr>
            <p:ph type="title"/>
          </p:nvPr>
        </p:nvSpPr>
        <p:spPr>
          <a:xfrm>
            <a:off x="123959" y="271353"/>
            <a:ext cx="8509103" cy="926020"/>
          </a:xfrm>
        </p:spPr>
        <p:txBody>
          <a:bodyPr>
            <a:noAutofit/>
          </a:bodyPr>
          <a:lstStyle/>
          <a:p>
            <a:r>
              <a:rPr lang="en-US" sz="3200" b="1" i="1" dirty="0"/>
              <a:t>Biowaiver Approaches for Solid </a:t>
            </a:r>
            <a:br>
              <a:rPr lang="en-US" sz="3200" b="1" i="1" dirty="0"/>
            </a:br>
            <a:r>
              <a:rPr lang="en-US" sz="3200" b="1" i="1" dirty="0"/>
              <a:t>Oral Dosage Forms: Role of Dissolution</a:t>
            </a:r>
            <a:br>
              <a:rPr lang="en-US" sz="3200" b="1" i="1" dirty="0"/>
            </a:br>
            <a:r>
              <a:rPr lang="en-US" sz="3200" b="1" i="1" dirty="0"/>
              <a:t> Similarity Testing</a:t>
            </a:r>
          </a:p>
        </p:txBody>
      </p:sp>
      <p:cxnSp>
        <p:nvCxnSpPr>
          <p:cNvPr id="6" name="Straight Connector 5">
            <a:extLst>
              <a:ext uri="{FF2B5EF4-FFF2-40B4-BE49-F238E27FC236}">
                <a16:creationId xmlns:a16="http://schemas.microsoft.com/office/drawing/2014/main" id="{ED7DC1C0-3EDC-43EC-8F9D-B45D4575DC7A}"/>
              </a:ext>
            </a:extLst>
          </p:cNvPr>
          <p:cNvCxnSpPr>
            <a:cxnSpLocks/>
            <a:stCxn id="21" idx="2"/>
            <a:endCxn id="14" idx="0"/>
          </p:cNvCxnSpPr>
          <p:nvPr/>
        </p:nvCxnSpPr>
        <p:spPr bwMode="auto">
          <a:xfrm flipH="1">
            <a:off x="3403200" y="2207839"/>
            <a:ext cx="981307" cy="2378318"/>
          </a:xfrm>
          <a:prstGeom prst="line">
            <a:avLst/>
          </a:prstGeom>
          <a:solidFill>
            <a:schemeClr val="accent1"/>
          </a:solidFill>
          <a:ln w="28575"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 name="Straight Connector 6">
            <a:extLst>
              <a:ext uri="{FF2B5EF4-FFF2-40B4-BE49-F238E27FC236}">
                <a16:creationId xmlns:a16="http://schemas.microsoft.com/office/drawing/2014/main" id="{8BA83054-E03B-4CFD-8FC6-E0C871791C24}"/>
              </a:ext>
            </a:extLst>
          </p:cNvPr>
          <p:cNvCxnSpPr>
            <a:cxnSpLocks/>
            <a:stCxn id="21" idx="2"/>
            <a:endCxn id="18" idx="0"/>
          </p:cNvCxnSpPr>
          <p:nvPr/>
        </p:nvCxnSpPr>
        <p:spPr bwMode="auto">
          <a:xfrm flipH="1">
            <a:off x="2179621" y="2207839"/>
            <a:ext cx="2204886" cy="1212960"/>
          </a:xfrm>
          <a:prstGeom prst="line">
            <a:avLst/>
          </a:prstGeom>
          <a:solidFill>
            <a:schemeClr val="accent1"/>
          </a:solidFill>
          <a:ln w="9525" cap="flat" cmpd="sng" algn="ctr">
            <a:solidFill>
              <a:srgbClr val="0070C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DC629206-7E81-4ECA-BA57-05F21B830D3F}"/>
              </a:ext>
            </a:extLst>
          </p:cNvPr>
          <p:cNvCxnSpPr>
            <a:cxnSpLocks/>
            <a:stCxn id="21" idx="2"/>
          </p:cNvCxnSpPr>
          <p:nvPr/>
        </p:nvCxnSpPr>
        <p:spPr bwMode="auto">
          <a:xfrm>
            <a:off x="4384507" y="2207839"/>
            <a:ext cx="2307184" cy="1178187"/>
          </a:xfrm>
          <a:prstGeom prst="line">
            <a:avLst/>
          </a:prstGeom>
          <a:solidFill>
            <a:schemeClr val="accent1"/>
          </a:solidFill>
          <a:ln w="9525" cap="flat" cmpd="sng" algn="ctr">
            <a:solidFill>
              <a:schemeClr val="accent2">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Rounded Rectangle 21">
            <a:extLst>
              <a:ext uri="{FF2B5EF4-FFF2-40B4-BE49-F238E27FC236}">
                <a16:creationId xmlns:a16="http://schemas.microsoft.com/office/drawing/2014/main" id="{BD812E13-295A-4711-8811-E27F6C1F2EAC}"/>
              </a:ext>
            </a:extLst>
          </p:cNvPr>
          <p:cNvSpPr/>
          <p:nvPr/>
        </p:nvSpPr>
        <p:spPr bwMode="auto">
          <a:xfrm>
            <a:off x="1545130" y="3420799"/>
            <a:ext cx="1268981" cy="532458"/>
          </a:xfrm>
          <a:prstGeom prst="roundRect">
            <a:avLst/>
          </a:prstGeom>
          <a:solidFill>
            <a:schemeClr val="tx2">
              <a:lumMod val="20000"/>
              <a:lumOff val="8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b="1" dirty="0">
                <a:latin typeface="Calibri" panose="020F0502020204030204" pitchFamily="34" charset="0"/>
              </a:rPr>
              <a:t>BCS</a:t>
            </a:r>
          </a:p>
        </p:txBody>
      </p:sp>
      <p:sp>
        <p:nvSpPr>
          <p:cNvPr id="19" name="Rounded Rectangle 22">
            <a:extLst>
              <a:ext uri="{FF2B5EF4-FFF2-40B4-BE49-F238E27FC236}">
                <a16:creationId xmlns:a16="http://schemas.microsoft.com/office/drawing/2014/main" id="{AE0D9A8C-C598-483C-A6E2-D3F40ADE8A03}"/>
              </a:ext>
            </a:extLst>
          </p:cNvPr>
          <p:cNvSpPr/>
          <p:nvPr/>
        </p:nvSpPr>
        <p:spPr bwMode="auto">
          <a:xfrm>
            <a:off x="5915268" y="3394255"/>
            <a:ext cx="1834323" cy="526606"/>
          </a:xfrm>
          <a:prstGeom prst="round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lgn="ctr">
              <a:spcAft>
                <a:spcPts val="400"/>
              </a:spcAft>
            </a:pPr>
            <a:r>
              <a:rPr lang="en-US" b="1" dirty="0"/>
              <a:t>Risk Assessment</a:t>
            </a:r>
          </a:p>
        </p:txBody>
      </p:sp>
      <p:sp>
        <p:nvSpPr>
          <p:cNvPr id="21" name="Rounded Rectangle 6">
            <a:extLst>
              <a:ext uri="{FF2B5EF4-FFF2-40B4-BE49-F238E27FC236}">
                <a16:creationId xmlns:a16="http://schemas.microsoft.com/office/drawing/2014/main" id="{0B8FB7AF-6289-441E-B941-A6E6DAC6FBCD}"/>
              </a:ext>
            </a:extLst>
          </p:cNvPr>
          <p:cNvSpPr/>
          <p:nvPr/>
        </p:nvSpPr>
        <p:spPr bwMode="auto">
          <a:xfrm>
            <a:off x="3252489" y="1631815"/>
            <a:ext cx="2264035" cy="576024"/>
          </a:xfrm>
          <a:prstGeom prst="roundRect">
            <a:avLst/>
          </a:prstGeom>
          <a:solidFill>
            <a:srgbClr val="92D050"/>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2800" b="1" dirty="0">
                <a:latin typeface="Calibri" panose="020F0502020204030204" pitchFamily="34" charset="0"/>
              </a:rPr>
              <a:t>Biowaivers</a:t>
            </a:r>
          </a:p>
        </p:txBody>
      </p:sp>
      <p:sp>
        <p:nvSpPr>
          <p:cNvPr id="14" name="Rounded Rectangle 17">
            <a:extLst>
              <a:ext uri="{FF2B5EF4-FFF2-40B4-BE49-F238E27FC236}">
                <a16:creationId xmlns:a16="http://schemas.microsoft.com/office/drawing/2014/main" id="{88E9F5BC-4402-46BE-B37A-14BC1D29AD05}"/>
              </a:ext>
            </a:extLst>
          </p:cNvPr>
          <p:cNvSpPr/>
          <p:nvPr/>
        </p:nvSpPr>
        <p:spPr bwMode="auto">
          <a:xfrm>
            <a:off x="2073163" y="4586157"/>
            <a:ext cx="2660073" cy="532458"/>
          </a:xfrm>
          <a:prstGeom prst="roundRect">
            <a:avLst/>
          </a:prstGeom>
          <a:solidFill>
            <a:schemeClr val="accent5">
              <a:lumMod val="40000"/>
              <a:lumOff val="60000"/>
            </a:schemeClr>
          </a:solidFill>
          <a:ln w="57150" cap="flat" cmpd="sng" algn="ctr">
            <a:no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lvl="0">
              <a:spcAft>
                <a:spcPts val="400"/>
              </a:spcAft>
            </a:pPr>
            <a:r>
              <a:rPr lang="en-US" b="1" dirty="0"/>
              <a:t>CFR</a:t>
            </a:r>
            <a:r>
              <a:rPr lang="en-US" b="1" u="sng" dirty="0"/>
              <a:t> </a:t>
            </a:r>
            <a:r>
              <a:rPr lang="en-US" b="1" dirty="0"/>
              <a:t>21 CFR 320.22(d)(2)</a:t>
            </a:r>
          </a:p>
        </p:txBody>
      </p:sp>
      <p:sp>
        <p:nvSpPr>
          <p:cNvPr id="52" name="Rounded Rectangle 18">
            <a:extLst>
              <a:ext uri="{FF2B5EF4-FFF2-40B4-BE49-F238E27FC236}">
                <a16:creationId xmlns:a16="http://schemas.microsoft.com/office/drawing/2014/main" id="{24E35784-6EA5-48DE-A9F2-6477A1964FC8}"/>
              </a:ext>
            </a:extLst>
          </p:cNvPr>
          <p:cNvSpPr/>
          <p:nvPr/>
        </p:nvSpPr>
        <p:spPr bwMode="auto">
          <a:xfrm>
            <a:off x="215918" y="4588813"/>
            <a:ext cx="1575742" cy="1264956"/>
          </a:xfrm>
          <a:prstGeom prst="roundRect">
            <a:avLst/>
          </a:prstGeom>
          <a:solidFill>
            <a:schemeClr val="accent1"/>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400" b="1" dirty="0">
                <a:latin typeface="Calibri" panose="020F0502020204030204" pitchFamily="34" charset="0"/>
              </a:rPr>
              <a:t>Dissolution profile comparisons</a:t>
            </a:r>
          </a:p>
          <a:p>
            <a:pPr algn="ctr"/>
            <a:r>
              <a:rPr lang="en-US" sz="1400" b="1" dirty="0">
                <a:latin typeface="Calibri" panose="020F0502020204030204" pitchFamily="34" charset="0"/>
              </a:rPr>
              <a:t>(supporting information)</a:t>
            </a:r>
          </a:p>
        </p:txBody>
      </p:sp>
      <p:sp>
        <p:nvSpPr>
          <p:cNvPr id="53" name="Rounded Rectangle 18">
            <a:extLst>
              <a:ext uri="{FF2B5EF4-FFF2-40B4-BE49-F238E27FC236}">
                <a16:creationId xmlns:a16="http://schemas.microsoft.com/office/drawing/2014/main" id="{1CF21CAA-606B-4A5E-A094-240A27394C9A}"/>
              </a:ext>
            </a:extLst>
          </p:cNvPr>
          <p:cNvSpPr/>
          <p:nvPr/>
        </p:nvSpPr>
        <p:spPr bwMode="auto">
          <a:xfrm>
            <a:off x="7338823" y="2140017"/>
            <a:ext cx="1575742" cy="613022"/>
          </a:xfrm>
          <a:prstGeom prst="round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400" b="1" dirty="0">
                <a:latin typeface="Calibri" panose="020F0502020204030204" pitchFamily="34" charset="0"/>
              </a:rPr>
              <a:t>Clinical Data, M&amp;S, other data</a:t>
            </a:r>
          </a:p>
        </p:txBody>
      </p:sp>
      <p:cxnSp>
        <p:nvCxnSpPr>
          <p:cNvPr id="69" name="Connector: Elbow 68">
            <a:extLst>
              <a:ext uri="{FF2B5EF4-FFF2-40B4-BE49-F238E27FC236}">
                <a16:creationId xmlns:a16="http://schemas.microsoft.com/office/drawing/2014/main" id="{4EFA24B3-F487-4C5F-BCF9-E51F4B584118}"/>
              </a:ext>
            </a:extLst>
          </p:cNvPr>
          <p:cNvCxnSpPr>
            <a:cxnSpLocks/>
          </p:cNvCxnSpPr>
          <p:nvPr/>
        </p:nvCxnSpPr>
        <p:spPr>
          <a:xfrm rot="5400000">
            <a:off x="1409123" y="4107119"/>
            <a:ext cx="594983" cy="313806"/>
          </a:xfrm>
          <a:prstGeom prst="bent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1" name="Connector: Elbow 70">
            <a:extLst>
              <a:ext uri="{FF2B5EF4-FFF2-40B4-BE49-F238E27FC236}">
                <a16:creationId xmlns:a16="http://schemas.microsoft.com/office/drawing/2014/main" id="{29F492F3-A44F-4C69-9CF6-A64120D9DE7F}"/>
              </a:ext>
            </a:extLst>
          </p:cNvPr>
          <p:cNvCxnSpPr>
            <a:cxnSpLocks/>
            <a:stCxn id="14" idx="1"/>
            <a:endCxn id="52" idx="3"/>
          </p:cNvCxnSpPr>
          <p:nvPr/>
        </p:nvCxnSpPr>
        <p:spPr>
          <a:xfrm rot="10800000" flipV="1">
            <a:off x="1791661" y="4852385"/>
            <a:ext cx="281503" cy="368905"/>
          </a:xfrm>
          <a:prstGeom prst="bentConnector3">
            <a:avLst>
              <a:gd name="adj1" fmla="val 50000"/>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7" name="Connector: Elbow 76">
            <a:extLst>
              <a:ext uri="{FF2B5EF4-FFF2-40B4-BE49-F238E27FC236}">
                <a16:creationId xmlns:a16="http://schemas.microsoft.com/office/drawing/2014/main" id="{CAF0D86B-B352-4E52-BF1C-3952FCB72EC5}"/>
              </a:ext>
            </a:extLst>
          </p:cNvPr>
          <p:cNvCxnSpPr>
            <a:cxnSpLocks/>
            <a:stCxn id="19" idx="3"/>
            <a:endCxn id="53" idx="2"/>
          </p:cNvCxnSpPr>
          <p:nvPr/>
        </p:nvCxnSpPr>
        <p:spPr>
          <a:xfrm flipV="1">
            <a:off x="7749591" y="2753039"/>
            <a:ext cx="377103" cy="904519"/>
          </a:xfrm>
          <a:prstGeom prst="bentConnector2">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79" name="Connector: Elbow 78">
            <a:extLst>
              <a:ext uri="{FF2B5EF4-FFF2-40B4-BE49-F238E27FC236}">
                <a16:creationId xmlns:a16="http://schemas.microsoft.com/office/drawing/2014/main" id="{C2594312-50BC-4CD0-ACE0-2955E260B339}"/>
              </a:ext>
            </a:extLst>
          </p:cNvPr>
          <p:cNvCxnSpPr>
            <a:stCxn id="15" idx="3"/>
          </p:cNvCxnSpPr>
          <p:nvPr/>
        </p:nvCxnSpPr>
        <p:spPr>
          <a:xfrm flipV="1">
            <a:off x="6832430" y="2753039"/>
            <a:ext cx="1800632" cy="2074704"/>
          </a:xfrm>
          <a:prstGeom prst="bentConnector2">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8" name="Straight Connector 7">
            <a:extLst>
              <a:ext uri="{FF2B5EF4-FFF2-40B4-BE49-F238E27FC236}">
                <a16:creationId xmlns:a16="http://schemas.microsoft.com/office/drawing/2014/main" id="{5A059918-70FE-499F-AC2C-8DE7DDB1B9C3}"/>
              </a:ext>
            </a:extLst>
          </p:cNvPr>
          <p:cNvCxnSpPr>
            <a:cxnSpLocks/>
            <a:stCxn id="21" idx="2"/>
            <a:endCxn id="15" idx="0"/>
          </p:cNvCxnSpPr>
          <p:nvPr/>
        </p:nvCxnSpPr>
        <p:spPr bwMode="auto">
          <a:xfrm>
            <a:off x="4384507" y="2207839"/>
            <a:ext cx="1660052" cy="2353675"/>
          </a:xfrm>
          <a:prstGeom prst="line">
            <a:avLst/>
          </a:prstGeom>
          <a:solidFill>
            <a:schemeClr val="accent1"/>
          </a:solidFill>
          <a:ln w="9525" cap="flat" cmpd="sng" algn="ctr">
            <a:solidFill>
              <a:schemeClr val="accent2">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5" name="Group 4">
            <a:extLst>
              <a:ext uri="{FF2B5EF4-FFF2-40B4-BE49-F238E27FC236}">
                <a16:creationId xmlns:a16="http://schemas.microsoft.com/office/drawing/2014/main" id="{6D429CAA-8C43-4F54-8452-469FCE3DD7B1}"/>
              </a:ext>
            </a:extLst>
          </p:cNvPr>
          <p:cNvGrpSpPr/>
          <p:nvPr/>
        </p:nvGrpSpPr>
        <p:grpSpPr>
          <a:xfrm>
            <a:off x="3713202" y="4561514"/>
            <a:ext cx="4948718" cy="1436143"/>
            <a:chOff x="3713202" y="4561514"/>
            <a:chExt cx="4948718" cy="1436143"/>
          </a:xfrm>
        </p:grpSpPr>
        <p:sp>
          <p:nvSpPr>
            <p:cNvPr id="15" name="Rounded Rectangle 18">
              <a:extLst>
                <a:ext uri="{FF2B5EF4-FFF2-40B4-BE49-F238E27FC236}">
                  <a16:creationId xmlns:a16="http://schemas.microsoft.com/office/drawing/2014/main" id="{445443BF-7938-4A97-A785-35E786064152}"/>
                </a:ext>
              </a:extLst>
            </p:cNvPr>
            <p:cNvSpPr/>
            <p:nvPr/>
          </p:nvSpPr>
          <p:spPr bwMode="auto">
            <a:xfrm>
              <a:off x="5256688" y="4561514"/>
              <a:ext cx="1575742" cy="532458"/>
            </a:xfrm>
            <a:prstGeom prst="round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b="1" dirty="0">
                  <a:latin typeface="Calibri" panose="020F0502020204030204" pitchFamily="34" charset="0"/>
                </a:rPr>
                <a:t>Safe Space</a:t>
              </a:r>
            </a:p>
          </p:txBody>
        </p:sp>
        <p:sp>
          <p:nvSpPr>
            <p:cNvPr id="49" name="Rounded Rectangle 18">
              <a:extLst>
                <a:ext uri="{FF2B5EF4-FFF2-40B4-BE49-F238E27FC236}">
                  <a16:creationId xmlns:a16="http://schemas.microsoft.com/office/drawing/2014/main" id="{72EE1A00-BB3F-4C5E-BD2A-6FB62CAB0CF1}"/>
                </a:ext>
              </a:extLst>
            </p:cNvPr>
            <p:cNvSpPr/>
            <p:nvPr/>
          </p:nvSpPr>
          <p:spPr bwMode="auto">
            <a:xfrm>
              <a:off x="3713202" y="5461589"/>
              <a:ext cx="1637960" cy="532458"/>
            </a:xfrm>
            <a:prstGeom prst="roundRect">
              <a:avLst/>
            </a:prstGeom>
            <a:gradFill>
              <a:gsLst>
                <a:gs pos="26000">
                  <a:srgbClr val="C00000"/>
                </a:gs>
                <a:gs pos="0">
                  <a:schemeClr val="accent1">
                    <a:lumMod val="89000"/>
                  </a:schemeClr>
                </a:gs>
                <a:gs pos="23000">
                  <a:schemeClr val="bg1"/>
                </a:gs>
                <a:gs pos="73000">
                  <a:schemeClr val="accent1">
                    <a:lumMod val="20000"/>
                    <a:lumOff val="80000"/>
                  </a:schemeClr>
                </a:gs>
                <a:gs pos="97000">
                  <a:schemeClr val="accent1">
                    <a:lumMod val="70000"/>
                  </a:schemeClr>
                </a:gs>
              </a:gsLst>
              <a:path path="rect">
                <a:fillToRect l="100000" t="100000"/>
              </a:path>
            </a:gra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200" b="1" dirty="0">
                  <a:latin typeface="Calibri" panose="020F0502020204030204" pitchFamily="34" charset="0"/>
                </a:rPr>
                <a:t>Conventional IVIVR (bracketing approach)</a:t>
              </a:r>
            </a:p>
          </p:txBody>
        </p:sp>
        <p:sp>
          <p:nvSpPr>
            <p:cNvPr id="50" name="Rounded Rectangle 18">
              <a:extLst>
                <a:ext uri="{FF2B5EF4-FFF2-40B4-BE49-F238E27FC236}">
                  <a16:creationId xmlns:a16="http://schemas.microsoft.com/office/drawing/2014/main" id="{1181D46C-611E-463A-9E73-C5EE0BB04A44}"/>
                </a:ext>
              </a:extLst>
            </p:cNvPr>
            <p:cNvSpPr/>
            <p:nvPr/>
          </p:nvSpPr>
          <p:spPr bwMode="auto">
            <a:xfrm>
              <a:off x="5430799" y="5465199"/>
              <a:ext cx="1575742" cy="532458"/>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200" b="1" dirty="0">
                  <a:latin typeface="Calibri" panose="020F0502020204030204" pitchFamily="34" charset="0"/>
                </a:rPr>
                <a:t>Mechanistic</a:t>
              </a:r>
            </a:p>
            <a:p>
              <a:pPr algn="ctr"/>
              <a:r>
                <a:rPr lang="en-US" sz="1200" b="1" dirty="0">
                  <a:latin typeface="Calibri" panose="020F0502020204030204" pitchFamily="34" charset="0"/>
                </a:rPr>
                <a:t> IVIVR</a:t>
              </a:r>
            </a:p>
          </p:txBody>
        </p:sp>
        <p:sp>
          <p:nvSpPr>
            <p:cNvPr id="51" name="Rounded Rectangle 18">
              <a:extLst>
                <a:ext uri="{FF2B5EF4-FFF2-40B4-BE49-F238E27FC236}">
                  <a16:creationId xmlns:a16="http://schemas.microsoft.com/office/drawing/2014/main" id="{8AB60B24-ABBC-48B4-90BE-8ED3406EC30B}"/>
                </a:ext>
              </a:extLst>
            </p:cNvPr>
            <p:cNvSpPr/>
            <p:nvPr/>
          </p:nvSpPr>
          <p:spPr bwMode="auto">
            <a:xfrm>
              <a:off x="7086178" y="5460213"/>
              <a:ext cx="1575742" cy="532458"/>
            </a:xfrm>
            <a:prstGeom prst="roundRect">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a:scene3d>
              <a:camera prst="orthographicFront"/>
              <a:lightRig rig="threePt" dir="t"/>
            </a:scene3d>
            <a:sp3d>
              <a:bevelT w="165100" prst="coolSlant"/>
            </a:sp3d>
            <a:extLst/>
          </p:spPr>
          <p:txBody>
            <a:bodyPr vert="horz" wrap="square" lIns="91440" tIns="45720" rIns="91440" bIns="45720" numCol="1" rtlCol="0" anchor="t" anchorCtr="0" compatLnSpc="1">
              <a:prstTxWarp prst="textNoShape">
                <a:avLst/>
              </a:prstTxWarp>
            </a:bodyPr>
            <a:lstStyle/>
            <a:p>
              <a:pPr algn="ctr"/>
              <a:r>
                <a:rPr lang="en-US" sz="1200" b="1" dirty="0">
                  <a:latin typeface="Calibri" panose="020F0502020204030204" pitchFamily="34" charset="0"/>
                </a:rPr>
                <a:t>Conventional*/</a:t>
              </a:r>
            </a:p>
            <a:p>
              <a:pPr algn="ctr"/>
              <a:r>
                <a:rPr lang="en-US" sz="1200" b="1" dirty="0">
                  <a:latin typeface="Calibri" panose="020F0502020204030204" pitchFamily="34" charset="0"/>
                </a:rPr>
                <a:t>mechanistic IVIVC</a:t>
              </a:r>
            </a:p>
          </p:txBody>
        </p:sp>
        <p:cxnSp>
          <p:nvCxnSpPr>
            <p:cNvPr id="106" name="Straight Connector 105">
              <a:extLst>
                <a:ext uri="{FF2B5EF4-FFF2-40B4-BE49-F238E27FC236}">
                  <a16:creationId xmlns:a16="http://schemas.microsoft.com/office/drawing/2014/main" id="{02C257A7-68A2-41FF-AC50-A43874C577B8}"/>
                </a:ext>
              </a:extLst>
            </p:cNvPr>
            <p:cNvCxnSpPr>
              <a:stCxn id="15" idx="2"/>
            </p:cNvCxnSpPr>
            <p:nvPr/>
          </p:nvCxnSpPr>
          <p:spPr>
            <a:xfrm>
              <a:off x="6044559" y="5093972"/>
              <a:ext cx="0" cy="203426"/>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a:extLst>
                <a:ext uri="{FF2B5EF4-FFF2-40B4-BE49-F238E27FC236}">
                  <a16:creationId xmlns:a16="http://schemas.microsoft.com/office/drawing/2014/main" id="{49E500CA-9959-4597-96C1-DEBB6817C795}"/>
                </a:ext>
              </a:extLst>
            </p:cNvPr>
            <p:cNvCxnSpPr/>
            <p:nvPr/>
          </p:nvCxnSpPr>
          <p:spPr>
            <a:xfrm>
              <a:off x="4566982" y="5297398"/>
              <a:ext cx="3048000"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EE820428-3FE0-450F-83A7-E1B0A54DAACD}"/>
                </a:ext>
              </a:extLst>
            </p:cNvPr>
            <p:cNvCxnSpPr>
              <a:cxnSpLocks/>
            </p:cNvCxnSpPr>
            <p:nvPr/>
          </p:nvCxnSpPr>
          <p:spPr>
            <a:xfrm flipH="1">
              <a:off x="4563291" y="5297398"/>
              <a:ext cx="3691" cy="147978"/>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a:extLst>
                <a:ext uri="{FF2B5EF4-FFF2-40B4-BE49-F238E27FC236}">
                  <a16:creationId xmlns:a16="http://schemas.microsoft.com/office/drawing/2014/main" id="{3EF2C28D-427B-43A4-AE4F-5F8ADA29861F}"/>
                </a:ext>
              </a:extLst>
            </p:cNvPr>
            <p:cNvCxnSpPr/>
            <p:nvPr/>
          </p:nvCxnSpPr>
          <p:spPr>
            <a:xfrm flipH="1">
              <a:off x="6044559" y="5304816"/>
              <a:ext cx="3691" cy="147978"/>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2" name="Straight Connector 111">
              <a:extLst>
                <a:ext uri="{FF2B5EF4-FFF2-40B4-BE49-F238E27FC236}">
                  <a16:creationId xmlns:a16="http://schemas.microsoft.com/office/drawing/2014/main" id="{934B6DB6-D003-4429-8603-FA2D8BF75B21}"/>
                </a:ext>
              </a:extLst>
            </p:cNvPr>
            <p:cNvCxnSpPr/>
            <p:nvPr/>
          </p:nvCxnSpPr>
          <p:spPr>
            <a:xfrm flipH="1">
              <a:off x="7609964" y="5297398"/>
              <a:ext cx="3691" cy="147978"/>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grpSp>
      <p:cxnSp>
        <p:nvCxnSpPr>
          <p:cNvPr id="28" name="Straight Arrow Connector 27">
            <a:extLst>
              <a:ext uri="{FF2B5EF4-FFF2-40B4-BE49-F238E27FC236}">
                <a16:creationId xmlns:a16="http://schemas.microsoft.com/office/drawing/2014/main" id="{DBF82321-1EAD-46E7-B6A7-CBACF747FF03}"/>
              </a:ext>
            </a:extLst>
          </p:cNvPr>
          <p:cNvCxnSpPr>
            <a:cxnSpLocks/>
          </p:cNvCxnSpPr>
          <p:nvPr/>
        </p:nvCxnSpPr>
        <p:spPr>
          <a:xfrm>
            <a:off x="4688388" y="4852386"/>
            <a:ext cx="526145" cy="0"/>
          </a:xfrm>
          <a:prstGeom prst="straightConnector1">
            <a:avLst/>
          </a:prstGeom>
          <a:ln>
            <a:prstDash val="dash"/>
            <a:tailEnd type="triangle"/>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77CAEBBE-9622-4DCD-AD80-B266C63C828B}"/>
              </a:ext>
            </a:extLst>
          </p:cNvPr>
          <p:cNvSpPr txBox="1"/>
          <p:nvPr/>
        </p:nvSpPr>
        <p:spPr>
          <a:xfrm>
            <a:off x="161913" y="6216161"/>
            <a:ext cx="2098651" cy="430887"/>
          </a:xfrm>
          <a:prstGeom prst="rect">
            <a:avLst/>
          </a:prstGeom>
          <a:noFill/>
        </p:spPr>
        <p:txBody>
          <a:bodyPr wrap="none" rtlCol="0">
            <a:spAutoFit/>
          </a:bodyPr>
          <a:lstStyle/>
          <a:p>
            <a:r>
              <a:rPr lang="en-US" sz="1100" b="1" dirty="0"/>
              <a:t>IVIVR: </a:t>
            </a:r>
            <a:r>
              <a:rPr lang="en-US" sz="1100" dirty="0"/>
              <a:t>In vitro in vivo relationship</a:t>
            </a:r>
          </a:p>
          <a:p>
            <a:r>
              <a:rPr lang="en-US" sz="1100" b="1" dirty="0"/>
              <a:t>IVIVC: </a:t>
            </a:r>
            <a:r>
              <a:rPr lang="en-US" sz="1100" dirty="0"/>
              <a:t>In vitro in vivo correlation</a:t>
            </a:r>
          </a:p>
        </p:txBody>
      </p:sp>
      <p:sp>
        <p:nvSpPr>
          <p:cNvPr id="29" name="TextBox 28">
            <a:extLst>
              <a:ext uri="{FF2B5EF4-FFF2-40B4-BE49-F238E27FC236}">
                <a16:creationId xmlns:a16="http://schemas.microsoft.com/office/drawing/2014/main" id="{17FE5546-A159-458E-9ACB-0574A04446ED}"/>
              </a:ext>
            </a:extLst>
          </p:cNvPr>
          <p:cNvSpPr txBox="1"/>
          <p:nvPr/>
        </p:nvSpPr>
        <p:spPr>
          <a:xfrm>
            <a:off x="123959" y="6622092"/>
            <a:ext cx="3038011" cy="261610"/>
          </a:xfrm>
          <a:prstGeom prst="rect">
            <a:avLst/>
          </a:prstGeom>
          <a:noFill/>
        </p:spPr>
        <p:txBody>
          <a:bodyPr wrap="none" rtlCol="0">
            <a:spAutoFit/>
          </a:bodyPr>
          <a:lstStyle/>
          <a:p>
            <a:r>
              <a:rPr lang="en-US" sz="1100" b="1" dirty="0"/>
              <a:t>* Refer to FDA IVIVC guidance published  in 1997</a:t>
            </a:r>
            <a:endParaRPr lang="en-US" sz="1100" dirty="0"/>
          </a:p>
        </p:txBody>
      </p:sp>
    </p:spTree>
    <p:extLst>
      <p:ext uri="{BB962C8B-B14F-4D97-AF65-F5344CB8AC3E}">
        <p14:creationId xmlns:p14="http://schemas.microsoft.com/office/powerpoint/2010/main" val="3114320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
                                        </p:tgtEl>
                                        <p:attrNameLst>
                                          <p:attrName>style.visibility</p:attrName>
                                        </p:attrNameLst>
                                      </p:cBhvr>
                                      <p:to>
                                        <p:strVal val="visible"/>
                                      </p:to>
                                    </p:set>
                                    <p:animEffect transition="in" filter="fade">
                                      <p:cBhvr>
                                        <p:cTn id="7" dur="500"/>
                                        <p:tgtEl>
                                          <p:spTgt spid="69"/>
                                        </p:tgtEl>
                                      </p:cBhvr>
                                    </p:animEffect>
                                  </p:childTnLst>
                                </p:cTn>
                              </p:par>
                              <p:par>
                                <p:cTn id="8" presetID="10" presetClass="entr" presetSubtype="0" fill="hold" nodeType="withEffect">
                                  <p:stCondLst>
                                    <p:cond delay="0"/>
                                  </p:stCondLst>
                                  <p:childTnLst>
                                    <p:set>
                                      <p:cBhvr>
                                        <p:cTn id="9" dur="1" fill="hold">
                                          <p:stCondLst>
                                            <p:cond delay="0"/>
                                          </p:stCondLst>
                                        </p:cTn>
                                        <p:tgtEl>
                                          <p:spTgt spid="71"/>
                                        </p:tgtEl>
                                        <p:attrNameLst>
                                          <p:attrName>style.visibility</p:attrName>
                                        </p:attrNameLst>
                                      </p:cBhvr>
                                      <p:to>
                                        <p:strVal val="visible"/>
                                      </p:to>
                                    </p:set>
                                    <p:animEffect transition="in" filter="fade">
                                      <p:cBhvr>
                                        <p:cTn id="10" dur="500"/>
                                        <p:tgtEl>
                                          <p:spTgt spid="71"/>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5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5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mph" presetSubtype="0" fill="hold" nodeType="clickEffect">
                                  <p:stCondLst>
                                    <p:cond delay="0"/>
                                  </p:stCondLst>
                                  <p:childTnLst>
                                    <p:animScale>
                                      <p:cBhvr>
                                        <p:cTn id="29" dur="2000" fill="hold"/>
                                        <p:tgtEl>
                                          <p:spTgt spid="5"/>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23367</TotalTime>
  <Words>926</Words>
  <Application>Microsoft Office PowerPoint</Application>
  <PresentationFormat>On-screen Show (4:3)</PresentationFormat>
  <Paragraphs>159</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Helvetica</vt:lpstr>
      <vt:lpstr>Wingdings</vt:lpstr>
      <vt:lpstr>Office Theme</vt:lpstr>
      <vt:lpstr>PowerPoint Presentation</vt:lpstr>
      <vt:lpstr>Disclaimer</vt:lpstr>
      <vt:lpstr>Why a Workshop on Dissolution Similarly Testing?</vt:lpstr>
      <vt:lpstr>Regulatory Application  of Dissolution Testing  Throughout Drug Product Lifecycle</vt:lpstr>
      <vt:lpstr>Why a Workshop on Dissolution Similarly Testing?</vt:lpstr>
      <vt:lpstr>Dissolution Similarity Testing:  What Does it Measure?</vt:lpstr>
      <vt:lpstr>When is Dissolution Similarity Testing Applicable? </vt:lpstr>
      <vt:lpstr>When is Dissolution Similarity  Testing not Applicable? </vt:lpstr>
      <vt:lpstr>Biowaiver Approaches for Solid  Oral Dosage Forms: Role of Dissolution  Similarity Testing</vt:lpstr>
      <vt:lpstr>Dissolution  Similarity Testing vs. Safe Space </vt:lpstr>
      <vt:lpstr>Objectives and Scope of  the Workshop</vt:lpstr>
      <vt:lpstr>Organizing Committee Members</vt:lpstr>
    </vt:vector>
  </TitlesOfParts>
  <Company>Sensis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Sandra Suarez</dc:creator>
  <cp:lastModifiedBy>Ann M. Anonsen</cp:lastModifiedBy>
  <cp:revision>1232</cp:revision>
  <cp:lastPrinted>2017-01-31T15:15:53Z</cp:lastPrinted>
  <dcterms:created xsi:type="dcterms:W3CDTF">2015-10-02T20:33:31Z</dcterms:created>
  <dcterms:modified xsi:type="dcterms:W3CDTF">2019-05-21T13:18:28Z</dcterms:modified>
</cp:coreProperties>
</file>