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9"/>
  </p:notesMasterIdLst>
  <p:sldIdLst>
    <p:sldId id="271" r:id="rId2"/>
    <p:sldId id="272" r:id="rId3"/>
    <p:sldId id="355" r:id="rId4"/>
    <p:sldId id="356" r:id="rId5"/>
    <p:sldId id="357" r:id="rId6"/>
    <p:sldId id="358" r:id="rId7"/>
    <p:sldId id="359" r:id="rId8"/>
    <p:sldId id="368" r:id="rId9"/>
    <p:sldId id="282" r:id="rId10"/>
    <p:sldId id="275" r:id="rId11"/>
    <p:sldId id="278" r:id="rId12"/>
    <p:sldId id="288" r:id="rId13"/>
    <p:sldId id="280" r:id="rId14"/>
    <p:sldId id="364" r:id="rId15"/>
    <p:sldId id="323" r:id="rId16"/>
    <p:sldId id="324" r:id="rId17"/>
    <p:sldId id="362" r:id="rId18"/>
    <p:sldId id="326" r:id="rId19"/>
    <p:sldId id="283" r:id="rId20"/>
    <p:sldId id="369" r:id="rId21"/>
    <p:sldId id="365" r:id="rId22"/>
    <p:sldId id="366" r:id="rId23"/>
    <p:sldId id="367" r:id="rId24"/>
    <p:sldId id="314" r:id="rId25"/>
    <p:sldId id="316" r:id="rId26"/>
    <p:sldId id="317" r:id="rId27"/>
    <p:sldId id="270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Zfl5+m6YKVVHoGSB7aPxCA==" hashData="QvDJykfp2vBfd8bbL2iALbOrg0k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E91D"/>
    <a:srgbClr val="8AE6C3"/>
    <a:srgbClr val="FFFFFF"/>
    <a:srgbClr val="0048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78863" autoAdjust="0"/>
  </p:normalViewPr>
  <p:slideViewPr>
    <p:cSldViewPr snapToGrid="0" snapToObjects="1">
      <p:cViewPr>
        <p:scale>
          <a:sx n="66" d="100"/>
          <a:sy n="66" d="100"/>
        </p:scale>
        <p:origin x="-1422" y="-72"/>
      </p:cViewPr>
      <p:guideLst>
        <p:guide orient="horz" pos="2193"/>
        <p:guide pos="31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DB0F72-E8F8-4B3A-9B23-54C6609655BC}" type="doc">
      <dgm:prSet loTypeId="urn:microsoft.com/office/officeart/2005/8/layout/gear1" loCatId="process" qsTypeId="urn:microsoft.com/office/officeart/2005/8/quickstyle/simple1" qsCatId="simple" csTypeId="urn:microsoft.com/office/officeart/2005/8/colors/accent1_2" csCatId="accent1" phldr="1"/>
      <dgm:spPr/>
    </dgm:pt>
    <dgm:pt modelId="{37EF4657-5BBE-4C21-82D0-605BC193F82A}">
      <dgm:prSet phldrT="[Text]" custT="1"/>
      <dgm:spPr>
        <a:solidFill>
          <a:srgbClr val="33CC33"/>
        </a:solidFill>
        <a:ln>
          <a:solidFill>
            <a:srgbClr val="006600"/>
          </a:solidFill>
        </a:ln>
      </dgm:spPr>
      <dgm:t>
        <a:bodyPr/>
        <a:lstStyle/>
        <a:p>
          <a:r>
            <a:rPr lang="en-US" sz="1000" b="1" i="0" baseline="0" dirty="0" smtClean="0">
              <a:solidFill>
                <a:schemeClr val="tx1"/>
              </a:solidFill>
            </a:rPr>
            <a:t>CMAs/</a:t>
          </a:r>
        </a:p>
        <a:p>
          <a:r>
            <a:rPr lang="en-US" sz="1000" b="1" i="0" baseline="0" dirty="0" smtClean="0">
              <a:solidFill>
                <a:schemeClr val="tx1"/>
              </a:solidFill>
            </a:rPr>
            <a:t>CPPs</a:t>
          </a:r>
          <a:endParaRPr lang="en-US" sz="1000" b="1" i="0" baseline="0" dirty="0">
            <a:solidFill>
              <a:schemeClr val="tx1"/>
            </a:solidFill>
          </a:endParaRPr>
        </a:p>
      </dgm:t>
    </dgm:pt>
    <dgm:pt modelId="{7D96F159-6107-4F96-9563-270BC8E1E1B3}" type="parTrans" cxnId="{E695052B-0A22-4A56-B39B-FF1154ADE064}">
      <dgm:prSet/>
      <dgm:spPr/>
      <dgm:t>
        <a:bodyPr/>
        <a:lstStyle/>
        <a:p>
          <a:endParaRPr lang="en-US"/>
        </a:p>
      </dgm:t>
    </dgm:pt>
    <dgm:pt modelId="{82C481BC-8DE6-4B47-AE8A-E69E8DEC3F2B}" type="sibTrans" cxnId="{E695052B-0A22-4A56-B39B-FF1154ADE064}">
      <dgm:prSet/>
      <dgm:spPr>
        <a:solidFill>
          <a:srgbClr val="C00000"/>
        </a:solidFill>
      </dgm:spPr>
      <dgm:t>
        <a:bodyPr/>
        <a:lstStyle/>
        <a:p>
          <a:endParaRPr lang="en-US"/>
        </a:p>
      </dgm:t>
    </dgm:pt>
    <dgm:pt modelId="{73E402B5-1167-431A-9BD0-27289B972BDE}">
      <dgm:prSet phldrT="[Text]" custT="1"/>
      <dgm:spPr>
        <a:solidFill>
          <a:srgbClr val="00B050"/>
        </a:solidFill>
        <a:ln>
          <a:solidFill>
            <a:srgbClr val="006600"/>
          </a:solidFill>
        </a:ln>
      </dgm:spPr>
      <dgm:t>
        <a:bodyPr/>
        <a:lstStyle/>
        <a:p>
          <a:r>
            <a:rPr lang="en-US" sz="900" dirty="0" smtClean="0">
              <a:solidFill>
                <a:schemeClr val="tx1"/>
              </a:solidFill>
            </a:rPr>
            <a:t>Dissolution</a:t>
          </a:r>
          <a:endParaRPr lang="en-US" sz="900" dirty="0">
            <a:solidFill>
              <a:schemeClr val="tx1"/>
            </a:solidFill>
          </a:endParaRPr>
        </a:p>
      </dgm:t>
    </dgm:pt>
    <dgm:pt modelId="{C26A4D66-A487-4149-B43E-0E8E32089E3C}" type="parTrans" cxnId="{A612BADE-F408-43A1-AA00-B5486E26E1C5}">
      <dgm:prSet/>
      <dgm:spPr/>
      <dgm:t>
        <a:bodyPr/>
        <a:lstStyle/>
        <a:p>
          <a:endParaRPr lang="en-US"/>
        </a:p>
      </dgm:t>
    </dgm:pt>
    <dgm:pt modelId="{271295BC-BEAC-4423-9206-593AC800C598}" type="sibTrans" cxnId="{A612BADE-F408-43A1-AA00-B5486E26E1C5}">
      <dgm:prSet/>
      <dgm:spPr>
        <a:solidFill>
          <a:srgbClr val="C00000"/>
        </a:solidFill>
      </dgm:spPr>
      <dgm:t>
        <a:bodyPr/>
        <a:lstStyle/>
        <a:p>
          <a:endParaRPr lang="en-US"/>
        </a:p>
      </dgm:t>
    </dgm:pt>
    <dgm:pt modelId="{25F97BEA-392B-4949-B053-67124DB12DEE}">
      <dgm:prSet phldrT="[Text]" custT="1"/>
      <dgm:spPr>
        <a:solidFill>
          <a:srgbClr val="00FF00"/>
        </a:solidFill>
        <a:ln>
          <a:solidFill>
            <a:srgbClr val="006600"/>
          </a:solidFill>
        </a:ln>
      </dgm:spPr>
      <dgm:t>
        <a:bodyPr/>
        <a:lstStyle/>
        <a:p>
          <a:r>
            <a:rPr lang="en-US" sz="1000" dirty="0" smtClean="0">
              <a:solidFill>
                <a:schemeClr val="tx1"/>
              </a:solidFill>
            </a:rPr>
            <a:t>In vivo impact (e.g. BA/BE)</a:t>
          </a:r>
          <a:endParaRPr lang="en-US" sz="1000" dirty="0">
            <a:solidFill>
              <a:schemeClr val="tx1"/>
            </a:solidFill>
          </a:endParaRPr>
        </a:p>
      </dgm:t>
    </dgm:pt>
    <dgm:pt modelId="{A4F8E165-5156-4F3F-9781-005B43DC4A86}" type="parTrans" cxnId="{FF995ED9-2CA0-4B3B-ACAD-17AA703FA8EC}">
      <dgm:prSet/>
      <dgm:spPr/>
      <dgm:t>
        <a:bodyPr/>
        <a:lstStyle/>
        <a:p>
          <a:endParaRPr lang="en-US"/>
        </a:p>
      </dgm:t>
    </dgm:pt>
    <dgm:pt modelId="{787694FE-AAFD-4A9F-8470-EE417186B3A2}" type="sibTrans" cxnId="{FF995ED9-2CA0-4B3B-ACAD-17AA703FA8EC}">
      <dgm:prSet/>
      <dgm:spPr>
        <a:solidFill>
          <a:srgbClr val="C00000"/>
        </a:solidFill>
      </dgm:spPr>
      <dgm:t>
        <a:bodyPr/>
        <a:lstStyle/>
        <a:p>
          <a:endParaRPr lang="en-US"/>
        </a:p>
      </dgm:t>
    </dgm:pt>
    <dgm:pt modelId="{2BDC22F0-2E17-4EF4-9B2D-DC428EDA13E3}" type="pres">
      <dgm:prSet presAssocID="{A1DB0F72-E8F8-4B3A-9B23-54C6609655BC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38F2E4B5-D266-49FE-8BCB-456D2C00FF75}" type="pres">
      <dgm:prSet presAssocID="{37EF4657-5BBE-4C21-82D0-605BC193F82A}" presName="gear1" presStyleLbl="node1" presStyleIdx="0" presStyleCnt="3" custAng="20916970" custScaleX="103761" custScaleY="102859" custLinFactNeighborX="4945" custLinFactNeighborY="-454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95348E-CD5E-49A3-8129-C3726E3BAEAE}" type="pres">
      <dgm:prSet presAssocID="{37EF4657-5BBE-4C21-82D0-605BC193F82A}" presName="gear1srcNode" presStyleLbl="node1" presStyleIdx="0" presStyleCnt="3"/>
      <dgm:spPr/>
      <dgm:t>
        <a:bodyPr/>
        <a:lstStyle/>
        <a:p>
          <a:endParaRPr lang="en-US"/>
        </a:p>
      </dgm:t>
    </dgm:pt>
    <dgm:pt modelId="{E351584E-ED3F-43D4-94B8-89B4C94E5569}" type="pres">
      <dgm:prSet presAssocID="{37EF4657-5BBE-4C21-82D0-605BC193F82A}" presName="gear1dstNode" presStyleLbl="node1" presStyleIdx="0" presStyleCnt="3"/>
      <dgm:spPr/>
      <dgm:t>
        <a:bodyPr/>
        <a:lstStyle/>
        <a:p>
          <a:endParaRPr lang="en-US"/>
        </a:p>
      </dgm:t>
    </dgm:pt>
    <dgm:pt modelId="{B3C0716F-EB66-4CAF-BE6A-0D64F514369A}" type="pres">
      <dgm:prSet presAssocID="{73E402B5-1167-431A-9BD0-27289B972BDE}" presName="gear2" presStyleLbl="node1" presStyleIdx="1" presStyleCnt="3" custScaleX="134403" custScaleY="12765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50D041-812C-45CC-A920-080427A40E93}" type="pres">
      <dgm:prSet presAssocID="{73E402B5-1167-431A-9BD0-27289B972BDE}" presName="gear2srcNode" presStyleLbl="node1" presStyleIdx="1" presStyleCnt="3"/>
      <dgm:spPr/>
      <dgm:t>
        <a:bodyPr/>
        <a:lstStyle/>
        <a:p>
          <a:endParaRPr lang="en-US"/>
        </a:p>
      </dgm:t>
    </dgm:pt>
    <dgm:pt modelId="{045A6BD8-05E5-4864-B3F0-FC8528302615}" type="pres">
      <dgm:prSet presAssocID="{73E402B5-1167-431A-9BD0-27289B972BDE}" presName="gear2dstNode" presStyleLbl="node1" presStyleIdx="1" presStyleCnt="3"/>
      <dgm:spPr/>
      <dgm:t>
        <a:bodyPr/>
        <a:lstStyle/>
        <a:p>
          <a:endParaRPr lang="en-US"/>
        </a:p>
      </dgm:t>
    </dgm:pt>
    <dgm:pt modelId="{F9BDC1D1-23BE-46B3-AF1D-8A29E11246C3}" type="pres">
      <dgm:prSet presAssocID="{25F97BEA-392B-4949-B053-67124DB12DEE}" presName="gear3" presStyleLbl="node1" presStyleIdx="2" presStyleCnt="3" custAng="900000" custScaleX="115865" custScaleY="109988" custLinFactNeighborX="18171" custLinFactNeighborY="2629"/>
      <dgm:spPr/>
      <dgm:t>
        <a:bodyPr/>
        <a:lstStyle/>
        <a:p>
          <a:endParaRPr lang="en-US"/>
        </a:p>
      </dgm:t>
    </dgm:pt>
    <dgm:pt modelId="{1A11D525-2E0F-4D6C-90CB-C6863C266BE4}" type="pres">
      <dgm:prSet presAssocID="{25F97BEA-392B-4949-B053-67124DB12DEE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DF7838-75DF-4A58-A115-035C85D2443F}" type="pres">
      <dgm:prSet presAssocID="{25F97BEA-392B-4949-B053-67124DB12DEE}" presName="gear3srcNode" presStyleLbl="node1" presStyleIdx="2" presStyleCnt="3"/>
      <dgm:spPr/>
      <dgm:t>
        <a:bodyPr/>
        <a:lstStyle/>
        <a:p>
          <a:endParaRPr lang="en-US"/>
        </a:p>
      </dgm:t>
    </dgm:pt>
    <dgm:pt modelId="{026352E1-B16A-4D06-BA77-D4DA59A553CD}" type="pres">
      <dgm:prSet presAssocID="{25F97BEA-392B-4949-B053-67124DB12DEE}" presName="gear3dstNode" presStyleLbl="node1" presStyleIdx="2" presStyleCnt="3"/>
      <dgm:spPr/>
      <dgm:t>
        <a:bodyPr/>
        <a:lstStyle/>
        <a:p>
          <a:endParaRPr lang="en-US"/>
        </a:p>
      </dgm:t>
    </dgm:pt>
    <dgm:pt modelId="{95BB2521-D667-4719-8980-881C69906223}" type="pres">
      <dgm:prSet presAssocID="{82C481BC-8DE6-4B47-AE8A-E69E8DEC3F2B}" presName="connector1" presStyleLbl="sibTrans2D1" presStyleIdx="0" presStyleCnt="3" custScaleX="80599" custScaleY="85635" custLinFactNeighborX="15140" custLinFactNeighborY="-524"/>
      <dgm:spPr/>
      <dgm:t>
        <a:bodyPr/>
        <a:lstStyle/>
        <a:p>
          <a:endParaRPr lang="en-US"/>
        </a:p>
      </dgm:t>
    </dgm:pt>
    <dgm:pt modelId="{E52971B6-1814-4128-9CA4-6E346F8470C8}" type="pres">
      <dgm:prSet presAssocID="{271295BC-BEAC-4423-9206-593AC800C598}" presName="connector2" presStyleLbl="sibTrans2D1" presStyleIdx="1" presStyleCnt="3" custLinFactNeighborX="-20008" custLinFactNeighborY="66"/>
      <dgm:spPr/>
      <dgm:t>
        <a:bodyPr/>
        <a:lstStyle/>
        <a:p>
          <a:endParaRPr lang="en-US"/>
        </a:p>
      </dgm:t>
    </dgm:pt>
    <dgm:pt modelId="{AE45C12C-D4C2-4C9D-A0C8-0A16BC3B5951}" type="pres">
      <dgm:prSet presAssocID="{787694FE-AAFD-4A9F-8470-EE417186B3A2}" presName="connector3" presStyleLbl="sibTrans2D1" presStyleIdx="2" presStyleCnt="3" custScaleX="133516" custScaleY="100075" custLinFactNeighborX="18508" custLinFactNeighborY="-2716"/>
      <dgm:spPr/>
      <dgm:t>
        <a:bodyPr/>
        <a:lstStyle/>
        <a:p>
          <a:endParaRPr lang="en-US"/>
        </a:p>
      </dgm:t>
    </dgm:pt>
  </dgm:ptLst>
  <dgm:cxnLst>
    <dgm:cxn modelId="{E695052B-0A22-4A56-B39B-FF1154ADE064}" srcId="{A1DB0F72-E8F8-4B3A-9B23-54C6609655BC}" destId="{37EF4657-5BBE-4C21-82D0-605BC193F82A}" srcOrd="0" destOrd="0" parTransId="{7D96F159-6107-4F96-9563-270BC8E1E1B3}" sibTransId="{82C481BC-8DE6-4B47-AE8A-E69E8DEC3F2B}"/>
    <dgm:cxn modelId="{38CA48D0-0FD2-4E3A-B086-28D37B594B1C}" type="presOf" srcId="{25F97BEA-392B-4949-B053-67124DB12DEE}" destId="{1A11D525-2E0F-4D6C-90CB-C6863C266BE4}" srcOrd="1" destOrd="0" presId="urn:microsoft.com/office/officeart/2005/8/layout/gear1"/>
    <dgm:cxn modelId="{96CFECA5-C46E-482E-A0BA-7187F2C4A623}" type="presOf" srcId="{271295BC-BEAC-4423-9206-593AC800C598}" destId="{E52971B6-1814-4128-9CA4-6E346F8470C8}" srcOrd="0" destOrd="0" presId="urn:microsoft.com/office/officeart/2005/8/layout/gear1"/>
    <dgm:cxn modelId="{72B2DD93-1C5E-4534-916F-40A9F11DA4BA}" type="presOf" srcId="{73E402B5-1167-431A-9BD0-27289B972BDE}" destId="{B3C0716F-EB66-4CAF-BE6A-0D64F514369A}" srcOrd="0" destOrd="0" presId="urn:microsoft.com/office/officeart/2005/8/layout/gear1"/>
    <dgm:cxn modelId="{499D7970-3B01-4A6C-B4EB-0838D0AF6EB7}" type="presOf" srcId="{37EF4657-5BBE-4C21-82D0-605BC193F82A}" destId="{38F2E4B5-D266-49FE-8BCB-456D2C00FF75}" srcOrd="0" destOrd="0" presId="urn:microsoft.com/office/officeart/2005/8/layout/gear1"/>
    <dgm:cxn modelId="{79CDB152-91ED-4866-BA16-08C668FC8564}" type="presOf" srcId="{25F97BEA-392B-4949-B053-67124DB12DEE}" destId="{026352E1-B16A-4D06-BA77-D4DA59A553CD}" srcOrd="3" destOrd="0" presId="urn:microsoft.com/office/officeart/2005/8/layout/gear1"/>
    <dgm:cxn modelId="{FF995ED9-2CA0-4B3B-ACAD-17AA703FA8EC}" srcId="{A1DB0F72-E8F8-4B3A-9B23-54C6609655BC}" destId="{25F97BEA-392B-4949-B053-67124DB12DEE}" srcOrd="2" destOrd="0" parTransId="{A4F8E165-5156-4F3F-9781-005B43DC4A86}" sibTransId="{787694FE-AAFD-4A9F-8470-EE417186B3A2}"/>
    <dgm:cxn modelId="{DA194FE1-74AD-4D70-88F8-C8E8A3A2F376}" type="presOf" srcId="{787694FE-AAFD-4A9F-8470-EE417186B3A2}" destId="{AE45C12C-D4C2-4C9D-A0C8-0A16BC3B5951}" srcOrd="0" destOrd="0" presId="urn:microsoft.com/office/officeart/2005/8/layout/gear1"/>
    <dgm:cxn modelId="{5D2D22FD-3F0B-4A7C-9D62-D37B3D0D1DF3}" type="presOf" srcId="{A1DB0F72-E8F8-4B3A-9B23-54C6609655BC}" destId="{2BDC22F0-2E17-4EF4-9B2D-DC428EDA13E3}" srcOrd="0" destOrd="0" presId="urn:microsoft.com/office/officeart/2005/8/layout/gear1"/>
    <dgm:cxn modelId="{FD53B6C0-44BA-40B4-85A7-103F2D99E2F9}" type="presOf" srcId="{37EF4657-5BBE-4C21-82D0-605BC193F82A}" destId="{E351584E-ED3F-43D4-94B8-89B4C94E5569}" srcOrd="2" destOrd="0" presId="urn:microsoft.com/office/officeart/2005/8/layout/gear1"/>
    <dgm:cxn modelId="{48A4D5B9-5923-41B5-920E-4708951FD3B1}" type="presOf" srcId="{37EF4657-5BBE-4C21-82D0-605BC193F82A}" destId="{1095348E-CD5E-49A3-8129-C3726E3BAEAE}" srcOrd="1" destOrd="0" presId="urn:microsoft.com/office/officeart/2005/8/layout/gear1"/>
    <dgm:cxn modelId="{1675AFA8-2793-4DFD-936D-E115142D3465}" type="presOf" srcId="{25F97BEA-392B-4949-B053-67124DB12DEE}" destId="{B5DF7838-75DF-4A58-A115-035C85D2443F}" srcOrd="2" destOrd="0" presId="urn:microsoft.com/office/officeart/2005/8/layout/gear1"/>
    <dgm:cxn modelId="{8BB8552E-2CED-4B25-B7B5-5DAEA536A75A}" type="presOf" srcId="{25F97BEA-392B-4949-B053-67124DB12DEE}" destId="{F9BDC1D1-23BE-46B3-AF1D-8A29E11246C3}" srcOrd="0" destOrd="0" presId="urn:microsoft.com/office/officeart/2005/8/layout/gear1"/>
    <dgm:cxn modelId="{A612BADE-F408-43A1-AA00-B5486E26E1C5}" srcId="{A1DB0F72-E8F8-4B3A-9B23-54C6609655BC}" destId="{73E402B5-1167-431A-9BD0-27289B972BDE}" srcOrd="1" destOrd="0" parTransId="{C26A4D66-A487-4149-B43E-0E8E32089E3C}" sibTransId="{271295BC-BEAC-4423-9206-593AC800C598}"/>
    <dgm:cxn modelId="{2EAED48D-BEB5-4BCB-A460-88CC9A5B5AA2}" type="presOf" srcId="{73E402B5-1167-431A-9BD0-27289B972BDE}" destId="{B950D041-812C-45CC-A920-080427A40E93}" srcOrd="1" destOrd="0" presId="urn:microsoft.com/office/officeart/2005/8/layout/gear1"/>
    <dgm:cxn modelId="{9F97883F-3F70-4DC1-A4B1-274D518B8E91}" type="presOf" srcId="{82C481BC-8DE6-4B47-AE8A-E69E8DEC3F2B}" destId="{95BB2521-D667-4719-8980-881C69906223}" srcOrd="0" destOrd="0" presId="urn:microsoft.com/office/officeart/2005/8/layout/gear1"/>
    <dgm:cxn modelId="{33F01D1C-78D4-41F6-A535-DA264B8AADD0}" type="presOf" srcId="{73E402B5-1167-431A-9BD0-27289B972BDE}" destId="{045A6BD8-05E5-4864-B3F0-FC8528302615}" srcOrd="2" destOrd="0" presId="urn:microsoft.com/office/officeart/2005/8/layout/gear1"/>
    <dgm:cxn modelId="{4E7649A6-66A1-4E77-A073-39538B37F46E}" type="presParOf" srcId="{2BDC22F0-2E17-4EF4-9B2D-DC428EDA13E3}" destId="{38F2E4B5-D266-49FE-8BCB-456D2C00FF75}" srcOrd="0" destOrd="0" presId="urn:microsoft.com/office/officeart/2005/8/layout/gear1"/>
    <dgm:cxn modelId="{467928AC-6B71-40E0-975F-15508FFFBDB1}" type="presParOf" srcId="{2BDC22F0-2E17-4EF4-9B2D-DC428EDA13E3}" destId="{1095348E-CD5E-49A3-8129-C3726E3BAEAE}" srcOrd="1" destOrd="0" presId="urn:microsoft.com/office/officeart/2005/8/layout/gear1"/>
    <dgm:cxn modelId="{8AF66CA9-4956-4BE0-AB42-6AE14FE7CFA4}" type="presParOf" srcId="{2BDC22F0-2E17-4EF4-9B2D-DC428EDA13E3}" destId="{E351584E-ED3F-43D4-94B8-89B4C94E5569}" srcOrd="2" destOrd="0" presId="urn:microsoft.com/office/officeart/2005/8/layout/gear1"/>
    <dgm:cxn modelId="{B277DE0D-8280-42C4-8525-BBF31C866BD5}" type="presParOf" srcId="{2BDC22F0-2E17-4EF4-9B2D-DC428EDA13E3}" destId="{B3C0716F-EB66-4CAF-BE6A-0D64F514369A}" srcOrd="3" destOrd="0" presId="urn:microsoft.com/office/officeart/2005/8/layout/gear1"/>
    <dgm:cxn modelId="{C80B8740-14CC-4467-B822-44181218DC91}" type="presParOf" srcId="{2BDC22F0-2E17-4EF4-9B2D-DC428EDA13E3}" destId="{B950D041-812C-45CC-A920-080427A40E93}" srcOrd="4" destOrd="0" presId="urn:microsoft.com/office/officeart/2005/8/layout/gear1"/>
    <dgm:cxn modelId="{3F5595ED-8FBB-4727-A883-55913D5E9289}" type="presParOf" srcId="{2BDC22F0-2E17-4EF4-9B2D-DC428EDA13E3}" destId="{045A6BD8-05E5-4864-B3F0-FC8528302615}" srcOrd="5" destOrd="0" presId="urn:microsoft.com/office/officeart/2005/8/layout/gear1"/>
    <dgm:cxn modelId="{64EC2DA4-085B-4825-9F39-D76B84ADD3E2}" type="presParOf" srcId="{2BDC22F0-2E17-4EF4-9B2D-DC428EDA13E3}" destId="{F9BDC1D1-23BE-46B3-AF1D-8A29E11246C3}" srcOrd="6" destOrd="0" presId="urn:microsoft.com/office/officeart/2005/8/layout/gear1"/>
    <dgm:cxn modelId="{C8A8F16B-919E-419F-B421-514B17C1F011}" type="presParOf" srcId="{2BDC22F0-2E17-4EF4-9B2D-DC428EDA13E3}" destId="{1A11D525-2E0F-4D6C-90CB-C6863C266BE4}" srcOrd="7" destOrd="0" presId="urn:microsoft.com/office/officeart/2005/8/layout/gear1"/>
    <dgm:cxn modelId="{EAD3AE5F-7AA4-4E62-B084-621F76A369D4}" type="presParOf" srcId="{2BDC22F0-2E17-4EF4-9B2D-DC428EDA13E3}" destId="{B5DF7838-75DF-4A58-A115-035C85D2443F}" srcOrd="8" destOrd="0" presId="urn:microsoft.com/office/officeart/2005/8/layout/gear1"/>
    <dgm:cxn modelId="{7ED68020-4A24-4975-A5B0-BF11E8DF9203}" type="presParOf" srcId="{2BDC22F0-2E17-4EF4-9B2D-DC428EDA13E3}" destId="{026352E1-B16A-4D06-BA77-D4DA59A553CD}" srcOrd="9" destOrd="0" presId="urn:microsoft.com/office/officeart/2005/8/layout/gear1"/>
    <dgm:cxn modelId="{39BB7948-401A-46E7-B797-F9D35F25EBB8}" type="presParOf" srcId="{2BDC22F0-2E17-4EF4-9B2D-DC428EDA13E3}" destId="{95BB2521-D667-4719-8980-881C69906223}" srcOrd="10" destOrd="0" presId="urn:microsoft.com/office/officeart/2005/8/layout/gear1"/>
    <dgm:cxn modelId="{6103D189-2202-445F-BF17-4BD0B5731694}" type="presParOf" srcId="{2BDC22F0-2E17-4EF4-9B2D-DC428EDA13E3}" destId="{E52971B6-1814-4128-9CA4-6E346F8470C8}" srcOrd="11" destOrd="0" presId="urn:microsoft.com/office/officeart/2005/8/layout/gear1"/>
    <dgm:cxn modelId="{D8C64D49-47DB-4370-BE7C-71A5E94D17AF}" type="presParOf" srcId="{2BDC22F0-2E17-4EF4-9B2D-DC428EDA13E3}" destId="{AE45C12C-D4C2-4C9D-A0C8-0A16BC3B5951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04A453D-2F43-4B7B-A79F-47A136EF5139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614E6A80-1191-4852-8162-587067606C81}">
      <dgm:prSet phldrT="[Text]"/>
      <dgm:spPr>
        <a:solidFill>
          <a:srgbClr val="FFFF00">
            <a:alpha val="50000"/>
          </a:srgbClr>
        </a:solidFill>
      </dgm:spPr>
      <dgm:t>
        <a:bodyPr/>
        <a:lstStyle/>
        <a:p>
          <a:r>
            <a:rPr lang="en-US" dirty="0" smtClean="0"/>
            <a:t>Product and Process understanding </a:t>
          </a:r>
          <a:endParaRPr lang="en-US" dirty="0"/>
        </a:p>
      </dgm:t>
    </dgm:pt>
    <dgm:pt modelId="{78019A0B-4FE0-45FB-9B76-AE13F73D595D}" type="parTrans" cxnId="{168A9C89-DC22-4876-B099-7343F1AB4559}">
      <dgm:prSet/>
      <dgm:spPr/>
      <dgm:t>
        <a:bodyPr/>
        <a:lstStyle/>
        <a:p>
          <a:endParaRPr lang="en-US"/>
        </a:p>
      </dgm:t>
    </dgm:pt>
    <dgm:pt modelId="{52028858-F494-4DBB-86EB-679E4DB11314}" type="sibTrans" cxnId="{168A9C89-DC22-4876-B099-7343F1AB4559}">
      <dgm:prSet/>
      <dgm:spPr/>
      <dgm:t>
        <a:bodyPr/>
        <a:lstStyle/>
        <a:p>
          <a:endParaRPr lang="en-US"/>
        </a:p>
      </dgm:t>
    </dgm:pt>
    <dgm:pt modelId="{F4C42338-3C10-4CE3-B7FC-15F6D70B133E}">
      <dgm:prSet phldrT="[Text]"/>
      <dgm:spPr>
        <a:solidFill>
          <a:schemeClr val="accent6">
            <a:alpha val="50000"/>
          </a:schemeClr>
        </a:solidFill>
      </dgm:spPr>
      <dgm:t>
        <a:bodyPr/>
        <a:lstStyle/>
        <a:p>
          <a:r>
            <a:rPr lang="en-US" dirty="0" smtClean="0"/>
            <a:t>Dissolution, BA/BE data</a:t>
          </a:r>
          <a:endParaRPr lang="en-US" dirty="0"/>
        </a:p>
      </dgm:t>
    </dgm:pt>
    <dgm:pt modelId="{1B347E54-A9C0-4B63-8434-781A168D3CD5}" type="parTrans" cxnId="{4B3E50DC-660E-400B-9F3B-2A4926540207}">
      <dgm:prSet/>
      <dgm:spPr/>
      <dgm:t>
        <a:bodyPr/>
        <a:lstStyle/>
        <a:p>
          <a:endParaRPr lang="en-US"/>
        </a:p>
      </dgm:t>
    </dgm:pt>
    <dgm:pt modelId="{606D4233-5BEA-479F-AE9B-DAD6032537CA}" type="sibTrans" cxnId="{4B3E50DC-660E-400B-9F3B-2A4926540207}">
      <dgm:prSet/>
      <dgm:spPr/>
      <dgm:t>
        <a:bodyPr/>
        <a:lstStyle/>
        <a:p>
          <a:endParaRPr lang="en-US"/>
        </a:p>
      </dgm:t>
    </dgm:pt>
    <dgm:pt modelId="{AD4A93FE-936B-4F0D-A821-CB8F3CD931DB}">
      <dgm:prSet phldrT="[Text]"/>
      <dgm:spPr>
        <a:solidFill>
          <a:srgbClr val="00B050">
            <a:alpha val="50000"/>
          </a:srgbClr>
        </a:solidFill>
      </dgm:spPr>
      <dgm:t>
        <a:bodyPr/>
        <a:lstStyle/>
        <a:p>
          <a:r>
            <a:rPr lang="en-US" dirty="0" smtClean="0"/>
            <a:t>Clinical Pharmacology, Safety, Efficacy Information</a:t>
          </a:r>
          <a:endParaRPr lang="en-US" dirty="0"/>
        </a:p>
      </dgm:t>
    </dgm:pt>
    <dgm:pt modelId="{4D66247C-0994-430B-84D8-F97C1A83A5FA}" type="parTrans" cxnId="{B7BFA342-3350-4B08-955B-E8FB03AB2354}">
      <dgm:prSet/>
      <dgm:spPr/>
      <dgm:t>
        <a:bodyPr/>
        <a:lstStyle/>
        <a:p>
          <a:endParaRPr lang="en-US"/>
        </a:p>
      </dgm:t>
    </dgm:pt>
    <dgm:pt modelId="{80493C70-B25F-474E-A6CB-A474DF1546E0}" type="sibTrans" cxnId="{B7BFA342-3350-4B08-955B-E8FB03AB2354}">
      <dgm:prSet/>
      <dgm:spPr/>
      <dgm:t>
        <a:bodyPr/>
        <a:lstStyle/>
        <a:p>
          <a:endParaRPr lang="en-US"/>
        </a:p>
      </dgm:t>
    </dgm:pt>
    <dgm:pt modelId="{6036330F-3CD7-4D49-AA3D-008CE87DE2ED}" type="pres">
      <dgm:prSet presAssocID="{604A453D-2F43-4B7B-A79F-47A136EF5139}" presName="compositeShape" presStyleCnt="0">
        <dgm:presLayoutVars>
          <dgm:chMax val="7"/>
          <dgm:dir/>
          <dgm:resizeHandles val="exact"/>
        </dgm:presLayoutVars>
      </dgm:prSet>
      <dgm:spPr/>
    </dgm:pt>
    <dgm:pt modelId="{C9313C87-EBBD-439B-9F0E-3EA1D67C737C}" type="pres">
      <dgm:prSet presAssocID="{614E6A80-1191-4852-8162-587067606C81}" presName="circ1" presStyleLbl="vennNode1" presStyleIdx="0" presStyleCnt="3"/>
      <dgm:spPr/>
      <dgm:t>
        <a:bodyPr/>
        <a:lstStyle/>
        <a:p>
          <a:endParaRPr lang="en-US"/>
        </a:p>
      </dgm:t>
    </dgm:pt>
    <dgm:pt modelId="{609D58A2-528F-43AD-854C-28754422409F}" type="pres">
      <dgm:prSet presAssocID="{614E6A80-1191-4852-8162-587067606C81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3322F5-154F-4E4D-B0C6-1C80A941E925}" type="pres">
      <dgm:prSet presAssocID="{F4C42338-3C10-4CE3-B7FC-15F6D70B133E}" presName="circ2" presStyleLbl="vennNode1" presStyleIdx="1" presStyleCnt="3"/>
      <dgm:spPr/>
      <dgm:t>
        <a:bodyPr/>
        <a:lstStyle/>
        <a:p>
          <a:endParaRPr lang="en-US"/>
        </a:p>
      </dgm:t>
    </dgm:pt>
    <dgm:pt modelId="{53926B19-F737-4893-A32E-4A9CDDFD6F73}" type="pres">
      <dgm:prSet presAssocID="{F4C42338-3C10-4CE3-B7FC-15F6D70B133E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7D0792-C7AB-451D-A410-E8A33259DEDE}" type="pres">
      <dgm:prSet presAssocID="{AD4A93FE-936B-4F0D-A821-CB8F3CD931DB}" presName="circ3" presStyleLbl="vennNode1" presStyleIdx="2" presStyleCnt="3"/>
      <dgm:spPr/>
      <dgm:t>
        <a:bodyPr/>
        <a:lstStyle/>
        <a:p>
          <a:endParaRPr lang="en-US"/>
        </a:p>
      </dgm:t>
    </dgm:pt>
    <dgm:pt modelId="{A00E970B-77A7-454C-8E5C-35B8ECEB105F}" type="pres">
      <dgm:prSet presAssocID="{AD4A93FE-936B-4F0D-A821-CB8F3CD931DB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5AE5DDC-4FCF-4EEA-A326-BC542860F1B5}" type="presOf" srcId="{F4C42338-3C10-4CE3-B7FC-15F6D70B133E}" destId="{53926B19-F737-4893-A32E-4A9CDDFD6F73}" srcOrd="1" destOrd="0" presId="urn:microsoft.com/office/officeart/2005/8/layout/venn1"/>
    <dgm:cxn modelId="{C2264B5B-4E4C-4932-9615-66511F2D4AB8}" type="presOf" srcId="{F4C42338-3C10-4CE3-B7FC-15F6D70B133E}" destId="{5F3322F5-154F-4E4D-B0C6-1C80A941E925}" srcOrd="0" destOrd="0" presId="urn:microsoft.com/office/officeart/2005/8/layout/venn1"/>
    <dgm:cxn modelId="{4B3E50DC-660E-400B-9F3B-2A4926540207}" srcId="{604A453D-2F43-4B7B-A79F-47A136EF5139}" destId="{F4C42338-3C10-4CE3-B7FC-15F6D70B133E}" srcOrd="1" destOrd="0" parTransId="{1B347E54-A9C0-4B63-8434-781A168D3CD5}" sibTransId="{606D4233-5BEA-479F-AE9B-DAD6032537CA}"/>
    <dgm:cxn modelId="{BD04381C-660C-4DBC-B36F-150307C11A34}" type="presOf" srcId="{AD4A93FE-936B-4F0D-A821-CB8F3CD931DB}" destId="{FE7D0792-C7AB-451D-A410-E8A33259DEDE}" srcOrd="0" destOrd="0" presId="urn:microsoft.com/office/officeart/2005/8/layout/venn1"/>
    <dgm:cxn modelId="{3A61E526-08BF-4E82-81E2-2CAAA140E40A}" type="presOf" srcId="{614E6A80-1191-4852-8162-587067606C81}" destId="{C9313C87-EBBD-439B-9F0E-3EA1D67C737C}" srcOrd="0" destOrd="0" presId="urn:microsoft.com/office/officeart/2005/8/layout/venn1"/>
    <dgm:cxn modelId="{F4044FB5-F192-4DE1-A5FC-344C77E7C389}" type="presOf" srcId="{604A453D-2F43-4B7B-A79F-47A136EF5139}" destId="{6036330F-3CD7-4D49-AA3D-008CE87DE2ED}" srcOrd="0" destOrd="0" presId="urn:microsoft.com/office/officeart/2005/8/layout/venn1"/>
    <dgm:cxn modelId="{06B48F70-EA19-460A-BF84-53CF75EDC15E}" type="presOf" srcId="{614E6A80-1191-4852-8162-587067606C81}" destId="{609D58A2-528F-43AD-854C-28754422409F}" srcOrd="1" destOrd="0" presId="urn:microsoft.com/office/officeart/2005/8/layout/venn1"/>
    <dgm:cxn modelId="{B7BFA342-3350-4B08-955B-E8FB03AB2354}" srcId="{604A453D-2F43-4B7B-A79F-47A136EF5139}" destId="{AD4A93FE-936B-4F0D-A821-CB8F3CD931DB}" srcOrd="2" destOrd="0" parTransId="{4D66247C-0994-430B-84D8-F97C1A83A5FA}" sibTransId="{80493C70-B25F-474E-A6CB-A474DF1546E0}"/>
    <dgm:cxn modelId="{168A9C89-DC22-4876-B099-7343F1AB4559}" srcId="{604A453D-2F43-4B7B-A79F-47A136EF5139}" destId="{614E6A80-1191-4852-8162-587067606C81}" srcOrd="0" destOrd="0" parTransId="{78019A0B-4FE0-45FB-9B76-AE13F73D595D}" sibTransId="{52028858-F494-4DBB-86EB-679E4DB11314}"/>
    <dgm:cxn modelId="{CBD077FB-8E2B-4EF4-9ECC-4AAB10E2215F}" type="presOf" srcId="{AD4A93FE-936B-4F0D-A821-CB8F3CD931DB}" destId="{A00E970B-77A7-454C-8E5C-35B8ECEB105F}" srcOrd="1" destOrd="0" presId="urn:microsoft.com/office/officeart/2005/8/layout/venn1"/>
    <dgm:cxn modelId="{832E4DF9-7C21-4D28-839C-B2A3A6ABF536}" type="presParOf" srcId="{6036330F-3CD7-4D49-AA3D-008CE87DE2ED}" destId="{C9313C87-EBBD-439B-9F0E-3EA1D67C737C}" srcOrd="0" destOrd="0" presId="urn:microsoft.com/office/officeart/2005/8/layout/venn1"/>
    <dgm:cxn modelId="{60F2F702-F47D-4F97-A970-FF6FF0880712}" type="presParOf" srcId="{6036330F-3CD7-4D49-AA3D-008CE87DE2ED}" destId="{609D58A2-528F-43AD-854C-28754422409F}" srcOrd="1" destOrd="0" presId="urn:microsoft.com/office/officeart/2005/8/layout/venn1"/>
    <dgm:cxn modelId="{7AAFE410-D3B0-428E-BEAB-533E64B5C985}" type="presParOf" srcId="{6036330F-3CD7-4D49-AA3D-008CE87DE2ED}" destId="{5F3322F5-154F-4E4D-B0C6-1C80A941E925}" srcOrd="2" destOrd="0" presId="urn:microsoft.com/office/officeart/2005/8/layout/venn1"/>
    <dgm:cxn modelId="{7D6CD407-DF46-45CA-BAC8-6BA98E6165D5}" type="presParOf" srcId="{6036330F-3CD7-4D49-AA3D-008CE87DE2ED}" destId="{53926B19-F737-4893-A32E-4A9CDDFD6F73}" srcOrd="3" destOrd="0" presId="urn:microsoft.com/office/officeart/2005/8/layout/venn1"/>
    <dgm:cxn modelId="{DA07F6D1-8F6D-4C52-8C6D-32DE1CABA761}" type="presParOf" srcId="{6036330F-3CD7-4D49-AA3D-008CE87DE2ED}" destId="{FE7D0792-C7AB-451D-A410-E8A33259DEDE}" srcOrd="4" destOrd="0" presId="urn:microsoft.com/office/officeart/2005/8/layout/venn1"/>
    <dgm:cxn modelId="{E9F7E3CA-FBA5-473D-8637-B290A774EBA6}" type="presParOf" srcId="{6036330F-3CD7-4D49-AA3D-008CE87DE2ED}" destId="{A00E970B-77A7-454C-8E5C-35B8ECEB105F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F2E4B5-D266-49FE-8BCB-456D2C00FF75}">
      <dsp:nvSpPr>
        <dsp:cNvPr id="0" name=""/>
        <dsp:cNvSpPr/>
      </dsp:nvSpPr>
      <dsp:spPr>
        <a:xfrm rot="20916970">
          <a:off x="1704508" y="920481"/>
          <a:ext cx="1235382" cy="1224643"/>
        </a:xfrm>
        <a:prstGeom prst="gear9">
          <a:avLst/>
        </a:prstGeom>
        <a:solidFill>
          <a:srgbClr val="33CC33"/>
        </a:solidFill>
        <a:ln w="25400" cap="flat" cmpd="sng" algn="ctr">
          <a:solidFill>
            <a:srgbClr val="0066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i="0" kern="1200" baseline="0" dirty="0" smtClean="0">
              <a:solidFill>
                <a:schemeClr val="tx1"/>
              </a:solidFill>
            </a:rPr>
            <a:t>CMAs/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i="0" kern="1200" baseline="0" dirty="0" smtClean="0">
              <a:solidFill>
                <a:schemeClr val="tx1"/>
              </a:solidFill>
            </a:rPr>
            <a:t>CPPs</a:t>
          </a:r>
          <a:endParaRPr lang="en-US" sz="1000" b="1" i="0" kern="1200" baseline="0" dirty="0">
            <a:solidFill>
              <a:schemeClr val="tx1"/>
            </a:solidFill>
          </a:endParaRPr>
        </a:p>
      </dsp:txBody>
      <dsp:txXfrm>
        <a:off x="1949958" y="1207559"/>
        <a:ext cx="740254" cy="629492"/>
      </dsp:txXfrm>
    </dsp:sp>
    <dsp:sp modelId="{B3C0716F-EB66-4CAF-BE6A-0D64F514369A}">
      <dsp:nvSpPr>
        <dsp:cNvPr id="0" name=""/>
        <dsp:cNvSpPr/>
      </dsp:nvSpPr>
      <dsp:spPr>
        <a:xfrm>
          <a:off x="826360" y="590436"/>
          <a:ext cx="1163787" cy="1105322"/>
        </a:xfrm>
        <a:prstGeom prst="gear6">
          <a:avLst/>
        </a:prstGeom>
        <a:solidFill>
          <a:srgbClr val="00B050"/>
        </a:solidFill>
        <a:ln w="25400" cap="flat" cmpd="sng" algn="ctr">
          <a:solidFill>
            <a:srgbClr val="0066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chemeClr val="tx1"/>
              </a:solidFill>
            </a:rPr>
            <a:t>Dissolution</a:t>
          </a:r>
          <a:endParaRPr lang="en-US" sz="900" kern="1200" dirty="0">
            <a:solidFill>
              <a:schemeClr val="tx1"/>
            </a:solidFill>
          </a:endParaRPr>
        </a:p>
      </dsp:txBody>
      <dsp:txXfrm>
        <a:off x="1113127" y="870386"/>
        <a:ext cx="590253" cy="545422"/>
      </dsp:txXfrm>
    </dsp:sp>
    <dsp:sp modelId="{F9BDC1D1-23BE-46B3-AF1D-8A29E11246C3}">
      <dsp:nvSpPr>
        <dsp:cNvPr id="0" name=""/>
        <dsp:cNvSpPr/>
      </dsp:nvSpPr>
      <dsp:spPr>
        <a:xfrm>
          <a:off x="1572681" y="106845"/>
          <a:ext cx="1001248" cy="914887"/>
        </a:xfrm>
        <a:prstGeom prst="gear6">
          <a:avLst/>
        </a:prstGeom>
        <a:solidFill>
          <a:srgbClr val="00FF00"/>
        </a:solidFill>
        <a:ln w="25400" cap="flat" cmpd="sng" algn="ctr">
          <a:solidFill>
            <a:srgbClr val="0066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solidFill>
                <a:schemeClr val="tx1"/>
              </a:solidFill>
            </a:rPr>
            <a:t>In vivo impact (e.g. BA/BE)</a:t>
          </a:r>
          <a:endParaRPr lang="en-US" sz="1000" kern="1200" dirty="0">
            <a:solidFill>
              <a:schemeClr val="tx1"/>
            </a:solidFill>
          </a:endParaRPr>
        </a:p>
      </dsp:txBody>
      <dsp:txXfrm rot="900000">
        <a:off x="1797407" y="302385"/>
        <a:ext cx="551797" cy="523808"/>
      </dsp:txXfrm>
    </dsp:sp>
    <dsp:sp modelId="{95BB2521-D667-4719-8980-881C69906223}">
      <dsp:nvSpPr>
        <dsp:cNvPr id="0" name=""/>
        <dsp:cNvSpPr/>
      </dsp:nvSpPr>
      <dsp:spPr>
        <a:xfrm>
          <a:off x="1934420" y="924785"/>
          <a:ext cx="1228307" cy="1305054"/>
        </a:xfrm>
        <a:prstGeom prst="circularArrow">
          <a:avLst>
            <a:gd name="adj1" fmla="val 4687"/>
            <a:gd name="adj2" fmla="val 299029"/>
            <a:gd name="adj3" fmla="val 2433455"/>
            <a:gd name="adj4" fmla="val 16052606"/>
            <a:gd name="adj5" fmla="val 5469"/>
          </a:avLst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2971B6-1814-4128-9CA4-6E346F8470C8}">
      <dsp:nvSpPr>
        <dsp:cNvPr id="0" name=""/>
        <dsp:cNvSpPr/>
      </dsp:nvSpPr>
      <dsp:spPr>
        <a:xfrm>
          <a:off x="600418" y="528002"/>
          <a:ext cx="1107261" cy="1107261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45C12C-D4C2-4C9D-A0C8-0A16BC3B5951}">
      <dsp:nvSpPr>
        <dsp:cNvPr id="0" name=""/>
        <dsp:cNvSpPr/>
      </dsp:nvSpPr>
      <dsp:spPr>
        <a:xfrm>
          <a:off x="1284945" y="-97221"/>
          <a:ext cx="1593982" cy="1194746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313C87-EBBD-439B-9F0E-3EA1D67C737C}">
      <dsp:nvSpPr>
        <dsp:cNvPr id="0" name=""/>
        <dsp:cNvSpPr/>
      </dsp:nvSpPr>
      <dsp:spPr>
        <a:xfrm>
          <a:off x="1828799" y="50799"/>
          <a:ext cx="2438400" cy="2438400"/>
        </a:xfrm>
        <a:prstGeom prst="ellipse">
          <a:avLst/>
        </a:prstGeom>
        <a:solidFill>
          <a:srgbClr val="FFFF0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Product and Process understanding </a:t>
          </a:r>
          <a:endParaRPr lang="en-US" sz="1900" kern="1200" dirty="0"/>
        </a:p>
      </dsp:txBody>
      <dsp:txXfrm>
        <a:off x="2153920" y="477519"/>
        <a:ext cx="1788160" cy="1097280"/>
      </dsp:txXfrm>
    </dsp:sp>
    <dsp:sp modelId="{5F3322F5-154F-4E4D-B0C6-1C80A941E925}">
      <dsp:nvSpPr>
        <dsp:cNvPr id="0" name=""/>
        <dsp:cNvSpPr/>
      </dsp:nvSpPr>
      <dsp:spPr>
        <a:xfrm>
          <a:off x="2708656" y="1574800"/>
          <a:ext cx="2438400" cy="2438400"/>
        </a:xfrm>
        <a:prstGeom prst="ellipse">
          <a:avLst/>
        </a:prstGeom>
        <a:solidFill>
          <a:schemeClr val="accent6">
            <a:alpha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Dissolution, BA/BE data</a:t>
          </a:r>
          <a:endParaRPr lang="en-US" sz="1900" kern="1200" dirty="0"/>
        </a:p>
      </dsp:txBody>
      <dsp:txXfrm>
        <a:off x="3454400" y="2204720"/>
        <a:ext cx="1463040" cy="1341120"/>
      </dsp:txXfrm>
    </dsp:sp>
    <dsp:sp modelId="{FE7D0792-C7AB-451D-A410-E8A33259DEDE}">
      <dsp:nvSpPr>
        <dsp:cNvPr id="0" name=""/>
        <dsp:cNvSpPr/>
      </dsp:nvSpPr>
      <dsp:spPr>
        <a:xfrm>
          <a:off x="948943" y="1574800"/>
          <a:ext cx="2438400" cy="2438400"/>
        </a:xfrm>
        <a:prstGeom prst="ellipse">
          <a:avLst/>
        </a:prstGeom>
        <a:solidFill>
          <a:srgbClr val="00B05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Clinical Pharmacology, Safety, Efficacy Information</a:t>
          </a:r>
          <a:endParaRPr lang="en-US" sz="1900" kern="1200" dirty="0"/>
        </a:p>
      </dsp:txBody>
      <dsp:txXfrm>
        <a:off x="1178560" y="2204720"/>
        <a:ext cx="1463040" cy="13411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4F1F9-670B-4BD8-A79A-22FF1A005646}" type="datetimeFigureOut">
              <a:rPr lang="en-US" smtClean="0"/>
              <a:t>5/14/2017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488F4B-C8AB-4DED-82A3-6F6C06D43A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650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488F4B-C8AB-4DED-82A3-6F6C06D43A36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7707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488F4B-C8AB-4DED-82A3-6F6C06D43A36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1163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488F4B-C8AB-4DED-82A3-6F6C06D43A36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7939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488F4B-C8AB-4DED-82A3-6F6C06D43A36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9778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488F4B-C8AB-4DED-82A3-6F6C06D43A36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5339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488F4B-C8AB-4DED-82A3-6F6C06D43A36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49542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488F4B-C8AB-4DED-82A3-6F6C06D43A36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4816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488F4B-C8AB-4DED-82A3-6F6C06D43A36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7942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488F4B-C8AB-4DED-82A3-6F6C06D43A36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6353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488F4B-C8AB-4DED-82A3-6F6C06D43A36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44727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488F4B-C8AB-4DED-82A3-6F6C06D43A36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214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488F4B-C8AB-4DED-82A3-6F6C06D43A36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6797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488F4B-C8AB-4DED-82A3-6F6C06D43A36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3439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488F4B-C8AB-4DED-82A3-6F6C06D43A36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7949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488F4B-C8AB-4DED-82A3-6F6C06D43A36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9821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488F4B-C8AB-4DED-82A3-6F6C06D43A36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8364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488F4B-C8AB-4DED-82A3-6F6C06D43A36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6043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488F4B-C8AB-4DED-82A3-6F6C06D43A36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0670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488F4B-C8AB-4DED-82A3-6F6C06D43A36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726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73606" y="6355260"/>
            <a:ext cx="2133600" cy="365125"/>
          </a:xfrm>
        </p:spPr>
        <p:txBody>
          <a:bodyPr/>
          <a:lstStyle/>
          <a:p>
            <a:fld id="{A349544A-F1CD-3844-BFB3-6D230A0137DD}" type="datetimeFigureOut">
              <a:rPr lang="en-US" smtClean="0"/>
              <a:t>5/14/2017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4181" y="261425"/>
            <a:ext cx="2656954" cy="563312"/>
          </a:xfrm>
          <a:prstGeom prst="rect">
            <a:avLst/>
          </a:prstGeom>
        </p:spPr>
      </p:pic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" y="6384925"/>
            <a:ext cx="2895600" cy="365125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www.fda.gov</a:t>
            </a:r>
          </a:p>
        </p:txBody>
      </p:sp>
    </p:spTree>
    <p:extLst>
      <p:ext uri="{BB962C8B-B14F-4D97-AF65-F5344CB8AC3E}">
        <p14:creationId xmlns:p14="http://schemas.microsoft.com/office/powerpoint/2010/main" val="10736983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55241" y="6356350"/>
            <a:ext cx="2133600" cy="365125"/>
          </a:xfrm>
        </p:spPr>
        <p:txBody>
          <a:bodyPr/>
          <a:lstStyle/>
          <a:p>
            <a:fld id="{A349544A-F1CD-3844-BFB3-6D230A0137DD}" type="datetimeFigureOut">
              <a:rPr lang="en-US" smtClean="0"/>
              <a:t>5/14/2017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232125" y="5291167"/>
            <a:ext cx="619233" cy="743080"/>
          </a:xfrm>
          <a:prstGeom prst="rect">
            <a:avLst/>
          </a:prstGeom>
        </p:spPr>
      </p:pic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-1161972" y="1451193"/>
            <a:ext cx="2895600" cy="365125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www.fda.gov</a:t>
            </a:r>
          </a:p>
        </p:txBody>
      </p:sp>
      <p:sp>
        <p:nvSpPr>
          <p:cNvPr id="8" name="TextBox 7"/>
          <p:cNvSpPr txBox="1"/>
          <p:nvPr userDrawn="1"/>
        </p:nvSpPr>
        <p:spPr>
          <a:xfrm rot="5400000">
            <a:off x="117044" y="6376216"/>
            <a:ext cx="3722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fld id="{42D067E6-6582-4AD4-8521-F7089C370E58}" type="slidenum">
              <a:rPr lang="en-US" sz="120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‹#›</a:t>
            </a:fld>
            <a:endParaRPr lang="en-US" sz="1200" dirty="0">
              <a:solidFill>
                <a:schemeClr val="tx2">
                  <a:lumMod val="60000"/>
                  <a:lumOff val="40000"/>
                </a:schemeClr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6384496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00650" y="6354123"/>
            <a:ext cx="2133600" cy="365125"/>
          </a:xfrm>
        </p:spPr>
        <p:txBody>
          <a:bodyPr/>
          <a:lstStyle/>
          <a:p>
            <a:fld id="{A349544A-F1CD-3844-BFB3-6D230A0137DD}" type="datetimeFigureOut">
              <a:rPr lang="en-US" smtClean="0"/>
              <a:t>5/14/2017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" y="6384925"/>
            <a:ext cx="2895600" cy="365125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www.fda.gov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219543" y="5307876"/>
            <a:ext cx="619233" cy="743080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8547979" y="6409772"/>
            <a:ext cx="3722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fld id="{42D067E6-6582-4AD4-8521-F7089C370E58}" type="slidenum">
              <a:rPr lang="en-US" sz="120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‹#›</a:t>
            </a:fld>
            <a:endParaRPr lang="en-US" sz="1200" dirty="0">
              <a:solidFill>
                <a:schemeClr val="tx2">
                  <a:lumMod val="60000"/>
                  <a:lumOff val="40000"/>
                </a:schemeClr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1043237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1474" y="2648601"/>
            <a:ext cx="4184041" cy="874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1470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49" y="1023679"/>
            <a:ext cx="8509103" cy="926020"/>
          </a:xfrm>
        </p:spPr>
        <p:txBody>
          <a:bodyPr>
            <a:normAutofit/>
          </a:bodyPr>
          <a:lstStyle>
            <a:lvl1pPr>
              <a:defRPr sz="3600" b="1" i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2009775"/>
            <a:ext cx="8509103" cy="4286043"/>
          </a:xfrm>
        </p:spPr>
        <p:txBody>
          <a:bodyPr/>
          <a:lstStyle>
            <a:lvl1pPr marL="457200" indent="-457200">
              <a:buClr>
                <a:srgbClr val="C00000"/>
              </a:buClr>
              <a:buFont typeface="Wingdings" panose="05000000000000000000" pitchFamily="2" charset="2"/>
              <a:buChar char="Ø"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76650" y="6375400"/>
            <a:ext cx="2133600" cy="365125"/>
          </a:xfrm>
        </p:spPr>
        <p:txBody>
          <a:bodyPr/>
          <a:lstStyle>
            <a:lvl1pPr algn="ctr">
              <a:defRPr/>
            </a:lvl1pPr>
          </a:lstStyle>
          <a:p>
            <a:fld id="{A349544A-F1CD-3844-BFB3-6D230A0137DD}" type="datetimeFigureOut">
              <a:rPr lang="en-US" smtClean="0"/>
              <a:pPr/>
              <a:t>5/14/2017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7650" y="6384925"/>
            <a:ext cx="2895600" cy="365125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www.fda.gov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065" y="242500"/>
            <a:ext cx="619233" cy="74308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8547979" y="6409772"/>
            <a:ext cx="3722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fld id="{42D067E6-6582-4AD4-8521-F7089C370E58}" type="slidenum">
              <a:rPr lang="en-US" sz="120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‹#›</a:t>
            </a:fld>
            <a:endParaRPr lang="en-US" sz="1200" dirty="0">
              <a:solidFill>
                <a:schemeClr val="tx2">
                  <a:lumMod val="60000"/>
                  <a:lumOff val="40000"/>
                </a:schemeClr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2295440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62375" y="6334125"/>
            <a:ext cx="2133600" cy="365125"/>
          </a:xfrm>
        </p:spPr>
        <p:txBody>
          <a:bodyPr/>
          <a:lstStyle/>
          <a:p>
            <a:fld id="{A349544A-F1CD-3844-BFB3-6D230A0137DD}" type="datetimeFigureOut">
              <a:rPr lang="en-US" smtClean="0"/>
              <a:t>5/14/2017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" y="6384925"/>
            <a:ext cx="2895600" cy="365125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www.fda.gov</a:t>
            </a:r>
          </a:p>
        </p:txBody>
      </p:sp>
    </p:spTree>
    <p:extLst>
      <p:ext uri="{BB962C8B-B14F-4D97-AF65-F5344CB8AC3E}">
        <p14:creationId xmlns:p14="http://schemas.microsoft.com/office/powerpoint/2010/main" val="389358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09834" y="6349336"/>
            <a:ext cx="2133600" cy="365125"/>
          </a:xfrm>
        </p:spPr>
        <p:txBody>
          <a:bodyPr/>
          <a:lstStyle/>
          <a:p>
            <a:fld id="{A349544A-F1CD-3844-BFB3-6D230A0137DD}" type="datetimeFigureOut">
              <a:rPr lang="en-US" smtClean="0"/>
              <a:t>5/14/2017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065" y="269796"/>
            <a:ext cx="619233" cy="743080"/>
          </a:xfrm>
          <a:prstGeom prst="rect">
            <a:avLst/>
          </a:prstGeom>
        </p:spPr>
      </p:pic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" y="6384925"/>
            <a:ext cx="2895600" cy="365125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www.fda.gov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8547979" y="6409772"/>
            <a:ext cx="3722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fld id="{42D067E6-6582-4AD4-8521-F7089C370E58}" type="slidenum">
              <a:rPr lang="en-US" sz="120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‹#›</a:t>
            </a:fld>
            <a:endParaRPr lang="en-US" sz="1200" dirty="0">
              <a:solidFill>
                <a:schemeClr val="tx2">
                  <a:lumMod val="60000"/>
                  <a:lumOff val="40000"/>
                </a:schemeClr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2498196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 marL="342900" indent="-342900">
              <a:buClr>
                <a:srgbClr val="C00000"/>
              </a:buClr>
              <a:buFont typeface="Wingdings" panose="05000000000000000000" pitchFamily="2" charset="2"/>
              <a:buChar char="Ø"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 marL="342900" indent="-342900">
              <a:buClr>
                <a:srgbClr val="C00000"/>
              </a:buClr>
              <a:buFont typeface="Wingdings" panose="05000000000000000000" pitchFamily="2" charset="2"/>
              <a:buChar char="Ø"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514307" y="6380336"/>
            <a:ext cx="2133600" cy="365125"/>
          </a:xfrm>
        </p:spPr>
        <p:txBody>
          <a:bodyPr/>
          <a:lstStyle/>
          <a:p>
            <a:fld id="{A349544A-F1CD-3844-BFB3-6D230A0137DD}" type="datetimeFigureOut">
              <a:rPr lang="en-US" smtClean="0"/>
              <a:t>5/14/2017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065" y="242500"/>
            <a:ext cx="619233" cy="743080"/>
          </a:xfrm>
          <a:prstGeom prst="rect">
            <a:avLst/>
          </a:prstGeom>
        </p:spPr>
      </p:pic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" y="6384925"/>
            <a:ext cx="2895600" cy="365125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www.fda.gov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8547979" y="6409772"/>
            <a:ext cx="3722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fld id="{42D067E6-6582-4AD4-8521-F7089C370E58}" type="slidenum">
              <a:rPr lang="en-US" sz="120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‹#›</a:t>
            </a:fld>
            <a:endParaRPr lang="en-US" sz="1200" dirty="0">
              <a:solidFill>
                <a:schemeClr val="tx2">
                  <a:lumMod val="60000"/>
                  <a:lumOff val="40000"/>
                </a:schemeClr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1811724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886200" y="6384925"/>
            <a:ext cx="2133600" cy="365125"/>
          </a:xfrm>
        </p:spPr>
        <p:txBody>
          <a:bodyPr/>
          <a:lstStyle/>
          <a:p>
            <a:fld id="{A349544A-F1CD-3844-BFB3-6D230A0137DD}" type="datetimeFigureOut">
              <a:rPr lang="en-US" smtClean="0"/>
              <a:t>5/14/2017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065" y="242500"/>
            <a:ext cx="619233" cy="743080"/>
          </a:xfrm>
          <a:prstGeom prst="rect">
            <a:avLst/>
          </a:prstGeom>
        </p:spPr>
      </p:pic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" y="6384925"/>
            <a:ext cx="2895600" cy="365125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www.fda.gov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8547979" y="6409772"/>
            <a:ext cx="3722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fld id="{42D067E6-6582-4AD4-8521-F7089C370E58}" type="slidenum">
              <a:rPr lang="en-US" sz="120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‹#›</a:t>
            </a:fld>
            <a:endParaRPr lang="en-US" sz="1200" dirty="0">
              <a:solidFill>
                <a:schemeClr val="tx2">
                  <a:lumMod val="60000"/>
                  <a:lumOff val="40000"/>
                </a:schemeClr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504503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596185" y="6391749"/>
            <a:ext cx="2133600" cy="365125"/>
          </a:xfrm>
        </p:spPr>
        <p:txBody>
          <a:bodyPr/>
          <a:lstStyle/>
          <a:p>
            <a:fld id="{A349544A-F1CD-3844-BFB3-6D230A0137DD}" type="datetimeFigureOut">
              <a:rPr lang="en-US" smtClean="0"/>
              <a:t>5/14/2017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065" y="242500"/>
            <a:ext cx="619233" cy="743080"/>
          </a:xfrm>
          <a:prstGeom prst="rect">
            <a:avLst/>
          </a:prstGeom>
        </p:spPr>
      </p:pic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" y="6384925"/>
            <a:ext cx="2895600" cy="365125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www.fda.gov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8547979" y="6409772"/>
            <a:ext cx="3722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fld id="{42D067E6-6582-4AD4-8521-F7089C370E58}" type="slidenum">
              <a:rPr lang="en-US" sz="120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‹#›</a:t>
            </a:fld>
            <a:endParaRPr lang="en-US" sz="1200" dirty="0">
              <a:solidFill>
                <a:schemeClr val="tx2">
                  <a:lumMod val="60000"/>
                  <a:lumOff val="40000"/>
                </a:schemeClr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9505595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65513" y="6349337"/>
            <a:ext cx="2133600" cy="365125"/>
          </a:xfrm>
        </p:spPr>
        <p:txBody>
          <a:bodyPr/>
          <a:lstStyle/>
          <a:p>
            <a:fld id="{A349544A-F1CD-3844-BFB3-6D230A0137DD}" type="datetimeFigureOut">
              <a:rPr lang="en-US" smtClean="0"/>
              <a:t>5/14/2017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065" y="242500"/>
            <a:ext cx="619233" cy="743080"/>
          </a:xfrm>
          <a:prstGeom prst="rect">
            <a:avLst/>
          </a:prstGeom>
        </p:spPr>
      </p:pic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" y="6384925"/>
            <a:ext cx="2895600" cy="365125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www.fda.gov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8547979" y="6409772"/>
            <a:ext cx="3722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fld id="{42D067E6-6582-4AD4-8521-F7089C370E58}" type="slidenum">
              <a:rPr lang="en-US" sz="120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‹#›</a:t>
            </a:fld>
            <a:endParaRPr lang="en-US" sz="1200" dirty="0">
              <a:solidFill>
                <a:schemeClr val="tx2">
                  <a:lumMod val="60000"/>
                  <a:lumOff val="40000"/>
                </a:schemeClr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8501386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19014" y="6384925"/>
            <a:ext cx="2133600" cy="365125"/>
          </a:xfrm>
        </p:spPr>
        <p:txBody>
          <a:bodyPr/>
          <a:lstStyle/>
          <a:p>
            <a:fld id="{A349544A-F1CD-3844-BFB3-6D230A0137DD}" type="datetimeFigureOut">
              <a:rPr lang="en-US" smtClean="0"/>
              <a:t>5/14/2017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065" y="242500"/>
            <a:ext cx="619233" cy="743080"/>
          </a:xfrm>
          <a:prstGeom prst="rect">
            <a:avLst/>
          </a:prstGeom>
        </p:spPr>
      </p:pic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" y="6384925"/>
            <a:ext cx="2895600" cy="365125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www.fda.gov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8547979" y="6409772"/>
            <a:ext cx="3722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fld id="{42D067E6-6582-4AD4-8521-F7089C370E58}" type="slidenum">
              <a:rPr lang="en-US" sz="120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‹#›</a:t>
            </a:fld>
            <a:endParaRPr lang="en-US" sz="1200" dirty="0">
              <a:solidFill>
                <a:schemeClr val="tx2">
                  <a:lumMod val="60000"/>
                  <a:lumOff val="40000"/>
                </a:schemeClr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42510435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9544A-F1CD-3844-BFB3-6D230A0137DD}" type="datetimeFigureOut">
              <a:rPr lang="en-US" smtClean="0"/>
              <a:t>5/14/2017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71F5F-C8AF-484B-B19A-A0CBCE8C77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301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  <p:sldLayoutId id="2147483651" r:id="rId4"/>
    <p:sldLayoutId id="2147483652" r:id="rId5"/>
    <p:sldLayoutId id="2147483653" r:id="rId6"/>
    <p:sldLayoutId id="2147483654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b="1" i="1" kern="1200">
          <a:solidFill>
            <a:schemeClr val="accent5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C00000"/>
        </a:buClr>
        <a:buFont typeface="Wingdings" panose="05000000000000000000" pitchFamily="2" charset="2"/>
        <a:buChar char="Ø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9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4825" y="1648000"/>
            <a:ext cx="8407302" cy="1470025"/>
          </a:xfrm>
        </p:spPr>
        <p:txBody>
          <a:bodyPr>
            <a:noAutofit/>
          </a:bodyPr>
          <a:lstStyle/>
          <a:p>
            <a:r>
              <a:rPr lang="en-US" altLang="en-US" sz="3600" b="1" i="1" dirty="0"/>
              <a:t>Paving the Road Toward Setting Clinically Relevant Drug Product </a:t>
            </a:r>
            <a:r>
              <a:rPr lang="en-US" altLang="en-US" sz="3600" b="1" i="1" dirty="0" smtClean="0"/>
              <a:t>Specifications</a:t>
            </a:r>
            <a:r>
              <a:rPr lang="en-US" altLang="en-US" sz="3600" dirty="0" smtClean="0"/>
              <a:t>: </a:t>
            </a:r>
            <a:r>
              <a:rPr lang="en-US" sz="3600" b="1" dirty="0" smtClean="0"/>
              <a:t> </a:t>
            </a:r>
            <a:r>
              <a:rPr lang="en-US" sz="3600" dirty="0" smtClean="0"/>
              <a:t>Biopharmaceutics </a:t>
            </a:r>
            <a:r>
              <a:rPr lang="en-US" sz="3600" b="1" dirty="0" smtClean="0"/>
              <a:t>Perspective on </a:t>
            </a:r>
            <a:r>
              <a:rPr lang="en-US" sz="3600" b="1" dirty="0"/>
              <a:t>Information </a:t>
            </a:r>
            <a:r>
              <a:rPr lang="en-US" sz="3600" b="1" dirty="0" smtClean="0"/>
              <a:t>Needed, Approach, </a:t>
            </a:r>
            <a:r>
              <a:rPr lang="en-US" sz="3600" b="1" dirty="0"/>
              <a:t>and </a:t>
            </a:r>
            <a:r>
              <a:rPr lang="en-US" sz="3600" b="1" dirty="0" smtClean="0"/>
              <a:t>Criteria</a:t>
            </a:r>
            <a:endParaRPr lang="en-US" sz="3600" b="1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98810"/>
            <a:ext cx="6400800" cy="2222968"/>
          </a:xfrm>
        </p:spPr>
        <p:txBody>
          <a:bodyPr>
            <a:normAutofit fontScale="70000" lnSpcReduction="20000"/>
          </a:bodyPr>
          <a:lstStyle/>
          <a:p>
            <a:r>
              <a:rPr lang="en-US" altLang="en-US" sz="4600" b="1" dirty="0"/>
              <a:t>Sandra Suarez Sharp, Ph. D.</a:t>
            </a:r>
          </a:p>
          <a:p>
            <a:r>
              <a:rPr lang="en-US" altLang="en-US" dirty="0"/>
              <a:t>FDA/OPQ/ONDP/Division of </a:t>
            </a:r>
            <a:r>
              <a:rPr lang="en-US" altLang="en-US" dirty="0" smtClean="0"/>
              <a:t>Biopharmaceutics</a:t>
            </a:r>
          </a:p>
          <a:p>
            <a:endParaRPr lang="en-US" altLang="en-US" dirty="0"/>
          </a:p>
          <a:p>
            <a:r>
              <a:rPr lang="en-US" altLang="en-US" sz="2300" b="1" i="1" dirty="0"/>
              <a:t>DISSOLUTION AND TRANSLATIONAL MODELING STRATEGIES ENABLING PATIENT-CENTRIC PRODUCT DEVELOPMENT </a:t>
            </a:r>
            <a:endParaRPr lang="en-US" altLang="en-US" sz="2300" b="1" i="1" dirty="0" smtClean="0"/>
          </a:p>
          <a:p>
            <a:endParaRPr lang="en-US" altLang="en-US" sz="2300" b="1" i="1" dirty="0" smtClean="0"/>
          </a:p>
          <a:p>
            <a:r>
              <a:rPr lang="en-US" altLang="en-US" dirty="0" smtClean="0"/>
              <a:t>Baltimore, MD May 17, 2017</a:t>
            </a:r>
            <a:endParaRPr lang="en-US" altLang="en-US" dirty="0"/>
          </a:p>
          <a:p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767644" y="3793067"/>
            <a:ext cx="7303912" cy="11289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4594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601" y="1576732"/>
            <a:ext cx="4112012" cy="465961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Rectangular Callout 3"/>
          <p:cNvSpPr/>
          <p:nvPr/>
        </p:nvSpPr>
        <p:spPr>
          <a:xfrm>
            <a:off x="5340405" y="2189018"/>
            <a:ext cx="3285902" cy="2971798"/>
          </a:xfrm>
          <a:prstGeom prst="wedgeRectCallout">
            <a:avLst>
              <a:gd name="adj1" fmla="val -83601"/>
              <a:gd name="adj2" fmla="val 60845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….. “determining </a:t>
            </a:r>
            <a:r>
              <a:rPr lang="en-US" dirty="0">
                <a:solidFill>
                  <a:schemeClr val="tx1"/>
                </a:solidFill>
              </a:rPr>
              <a:t>the </a:t>
            </a:r>
            <a:r>
              <a:rPr lang="en-US" u="sng" dirty="0">
                <a:solidFill>
                  <a:schemeClr val="bg1"/>
                </a:solidFill>
              </a:rPr>
              <a:t>relationship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between </a:t>
            </a:r>
            <a:r>
              <a:rPr lang="en-US" dirty="0" smtClean="0">
                <a:solidFill>
                  <a:schemeClr val="tx1"/>
                </a:solidFill>
              </a:rPr>
              <a:t>critical </a:t>
            </a:r>
            <a:r>
              <a:rPr lang="en-US" u="sng" dirty="0" smtClean="0">
                <a:solidFill>
                  <a:schemeClr val="bg1"/>
                </a:solidFill>
              </a:rPr>
              <a:t>manufacturing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u="sng" dirty="0">
                <a:solidFill>
                  <a:schemeClr val="bg1"/>
                </a:solidFill>
              </a:rPr>
              <a:t>variables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and a response surface derived from an </a:t>
            </a:r>
            <a:r>
              <a:rPr lang="en-US" u="sng" dirty="0">
                <a:solidFill>
                  <a:schemeClr val="bg1"/>
                </a:solidFill>
              </a:rPr>
              <a:t>in vitro</a:t>
            </a:r>
          </a:p>
          <a:p>
            <a:r>
              <a:rPr lang="en-US" u="sng" dirty="0">
                <a:solidFill>
                  <a:schemeClr val="bg1"/>
                </a:solidFill>
              </a:rPr>
              <a:t>dissolution</a:t>
            </a:r>
            <a:r>
              <a:rPr lang="en-US" u="sng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profile and an</a:t>
            </a:r>
            <a:r>
              <a:rPr lang="en-US" u="sng" dirty="0">
                <a:solidFill>
                  <a:schemeClr val="tx1"/>
                </a:solidFill>
              </a:rPr>
              <a:t> </a:t>
            </a:r>
            <a:r>
              <a:rPr lang="en-US" u="sng" dirty="0">
                <a:solidFill>
                  <a:schemeClr val="bg1"/>
                </a:solidFill>
              </a:rPr>
              <a:t>in vivo bioavailability</a:t>
            </a:r>
            <a:r>
              <a:rPr lang="en-US" dirty="0">
                <a:solidFill>
                  <a:schemeClr val="tx1"/>
                </a:solidFill>
              </a:rPr>
              <a:t> data set. </a:t>
            </a:r>
            <a:r>
              <a:rPr lang="en-US" dirty="0" smtClean="0">
                <a:solidFill>
                  <a:schemeClr val="tx1"/>
                </a:solidFill>
              </a:rPr>
              <a:t>……. the </a:t>
            </a:r>
            <a:r>
              <a:rPr lang="en-US" dirty="0">
                <a:solidFill>
                  <a:schemeClr val="tx1"/>
                </a:solidFill>
              </a:rPr>
              <a:t>goal is to </a:t>
            </a:r>
            <a:r>
              <a:rPr lang="en-US" dirty="0" smtClean="0">
                <a:solidFill>
                  <a:schemeClr val="tx1"/>
                </a:solidFill>
              </a:rPr>
              <a:t>develop product </a:t>
            </a:r>
            <a:r>
              <a:rPr lang="en-US" dirty="0">
                <a:solidFill>
                  <a:schemeClr val="tx1"/>
                </a:solidFill>
              </a:rPr>
              <a:t>specifications that will ensure bioequivalence of future </a:t>
            </a:r>
            <a:r>
              <a:rPr lang="en-US" dirty="0" smtClean="0">
                <a:solidFill>
                  <a:schemeClr val="tx1"/>
                </a:solidFill>
              </a:rPr>
              <a:t>batches”……</a:t>
            </a:r>
            <a:endParaRPr lang="en-US" dirty="0"/>
          </a:p>
          <a:p>
            <a:pPr algn="ctr"/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411270"/>
            <a:ext cx="8196357" cy="926020"/>
          </a:xfrm>
        </p:spPr>
        <p:txBody>
          <a:bodyPr>
            <a:noAutofit/>
          </a:bodyPr>
          <a:lstStyle/>
          <a:p>
            <a:r>
              <a:rPr lang="en-US" dirty="0" smtClean="0"/>
              <a:t>Recognition of Linking Quality </a:t>
            </a:r>
            <a:r>
              <a:rPr lang="en-US" dirty="0"/>
              <a:t>to </a:t>
            </a:r>
            <a:r>
              <a:rPr lang="en-US" dirty="0" smtClean="0"/>
              <a:t>In </a:t>
            </a:r>
            <a:r>
              <a:rPr lang="en-US" dirty="0"/>
              <a:t>V</a:t>
            </a:r>
            <a:r>
              <a:rPr lang="en-US" dirty="0" smtClean="0"/>
              <a:t>ivo Performance: </a:t>
            </a:r>
            <a:r>
              <a:rPr lang="en-US" dirty="0"/>
              <a:t>B</a:t>
            </a:r>
            <a:r>
              <a:rPr lang="en-US" dirty="0" smtClean="0"/>
              <a:t>ack in 1997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67644" y="1427601"/>
            <a:ext cx="7303912" cy="11289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914400" y="6422685"/>
            <a:ext cx="71188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i="1" dirty="0" smtClean="0"/>
              <a:t>Suarez, S. </a:t>
            </a:r>
            <a:r>
              <a:rPr lang="en-US" sz="1200" b="1" i="1" dirty="0"/>
              <a:t>FDA Experience on the Application of  Modeling and Simulation in Setting Clinically Relevant Drug </a:t>
            </a:r>
            <a:endParaRPr lang="en-US" sz="1200" b="1" i="1" dirty="0" smtClean="0"/>
          </a:p>
          <a:p>
            <a:r>
              <a:rPr lang="en-US" sz="1200" b="1" i="1" dirty="0" smtClean="0"/>
              <a:t>Product </a:t>
            </a:r>
            <a:r>
              <a:rPr lang="en-US" sz="1200" b="1" i="1" dirty="0"/>
              <a:t>Specifications</a:t>
            </a:r>
            <a:r>
              <a:rPr lang="en-US" sz="1200" b="1" i="1" dirty="0" smtClean="0"/>
              <a:t>, PQRI 2017</a:t>
            </a:r>
            <a:endParaRPr lang="en-US" sz="1200" b="1" i="1" dirty="0"/>
          </a:p>
        </p:txBody>
      </p:sp>
    </p:spTree>
    <p:extLst>
      <p:ext uri="{BB962C8B-B14F-4D97-AF65-F5344CB8AC3E}">
        <p14:creationId xmlns:p14="http://schemas.microsoft.com/office/powerpoint/2010/main" val="339644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Applicant's Proposed  Dissolution Acceptance Criterion, Another Story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1538951"/>
              </p:ext>
            </p:extLst>
          </p:nvPr>
        </p:nvGraphicFramePr>
        <p:xfrm>
          <a:off x="283830" y="2073322"/>
          <a:ext cx="4409194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8311"/>
                <a:gridCol w="1680883"/>
              </a:tblGrid>
              <a:tr h="62772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Items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Dissolution</a:t>
                      </a:r>
                    </a:p>
                    <a:p>
                      <a:pPr algn="ctr"/>
                      <a:r>
                        <a:rPr lang="en-US" baseline="0" dirty="0" smtClean="0"/>
                        <a:t> at 30 min</a:t>
                      </a:r>
                      <a:endParaRPr lang="en-US" dirty="0"/>
                    </a:p>
                  </a:txBody>
                  <a:tcPr/>
                </a:tc>
              </a:tr>
              <a:tr h="304932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Total number</a:t>
                      </a:r>
                      <a:r>
                        <a:rPr lang="en-US" baseline="0" dirty="0" smtClean="0"/>
                        <a:t> of batches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34</a:t>
                      </a:r>
                      <a:r>
                        <a:rPr lang="en-US" baseline="30000" dirty="0" smtClean="0"/>
                        <a:t>a</a:t>
                      </a:r>
                      <a:endParaRPr lang="en-US" baseline="30000" dirty="0"/>
                    </a:p>
                  </a:txBody>
                  <a:tcPr/>
                </a:tc>
              </a:tr>
              <a:tr h="304932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Average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91.2 %</a:t>
                      </a:r>
                      <a:endParaRPr lang="en-US" dirty="0"/>
                    </a:p>
                  </a:txBody>
                  <a:tcPr/>
                </a:tc>
              </a:tr>
              <a:tr h="304932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Standard</a:t>
                      </a:r>
                      <a:r>
                        <a:rPr lang="en-US" baseline="0" dirty="0" smtClean="0"/>
                        <a:t> Deviation (SD)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3.7%</a:t>
                      </a:r>
                      <a:endParaRPr lang="en-US" dirty="0"/>
                    </a:p>
                  </a:txBody>
                  <a:tcPr/>
                </a:tc>
              </a:tr>
              <a:tr h="53363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x-k*s</a:t>
                      </a:r>
                      <a:r>
                        <a:rPr lang="en-US" baseline="0" dirty="0" smtClean="0"/>
                        <a:t> (average -2.549* SD)</a:t>
                      </a:r>
                      <a:endParaRPr lang="en-US" dirty="0" smtClean="0"/>
                    </a:p>
                    <a:p>
                      <a:pPr algn="l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81.8%</a:t>
                      </a:r>
                      <a:endParaRPr lang="en-US" dirty="0"/>
                    </a:p>
                  </a:txBody>
                  <a:tcPr/>
                </a:tc>
              </a:tr>
              <a:tr h="76233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Calculated Q value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Q(%)=x-ks-5</a:t>
                      </a:r>
                    </a:p>
                    <a:p>
                      <a:pPr algn="l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76.8%</a:t>
                      </a:r>
                      <a:endParaRPr lang="en-US" dirty="0"/>
                    </a:p>
                  </a:txBody>
                  <a:tcPr/>
                </a:tc>
              </a:tr>
              <a:tr h="304932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Proposed</a:t>
                      </a:r>
                      <a:r>
                        <a:rPr lang="en-US" baseline="0" dirty="0" smtClean="0"/>
                        <a:t> Q 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Rectangular Callout 8"/>
          <p:cNvSpPr/>
          <p:nvPr/>
        </p:nvSpPr>
        <p:spPr>
          <a:xfrm>
            <a:off x="6119447" y="1952527"/>
            <a:ext cx="2653470" cy="3196247"/>
          </a:xfrm>
          <a:prstGeom prst="wedgeRectCallout">
            <a:avLst>
              <a:gd name="adj1" fmla="val -125914"/>
              <a:gd name="adj2" fmla="val 44294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>
                <a:solidFill>
                  <a:schemeClr val="tx1"/>
                </a:solidFill>
              </a:rPr>
              <a:t> Example of dissolution acceptance criterion setting  </a:t>
            </a:r>
            <a:r>
              <a:rPr lang="en-US" sz="2000" b="1" u="sng" dirty="0" smtClean="0">
                <a:solidFill>
                  <a:schemeClr val="tx1"/>
                </a:solidFill>
              </a:rPr>
              <a:t>proposal</a:t>
            </a:r>
            <a:r>
              <a:rPr lang="en-US" sz="2000" dirty="0" smtClean="0">
                <a:solidFill>
                  <a:schemeClr val="tx1"/>
                </a:solidFill>
              </a:rPr>
              <a:t> for a BCS 2 drug based on a parametric approach rather than a response surface methodology linking in vitro to in vivo performance</a:t>
            </a:r>
            <a:endParaRPr lang="en-US" sz="20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767644" y="1417638"/>
            <a:ext cx="7303912" cy="11289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8894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854" y="295766"/>
            <a:ext cx="8509103" cy="926020"/>
          </a:xfrm>
        </p:spPr>
        <p:txBody>
          <a:bodyPr>
            <a:normAutofit fontScale="90000"/>
          </a:bodyPr>
          <a:lstStyle/>
          <a:p>
            <a:r>
              <a:rPr lang="en-US" sz="4400" dirty="0" smtClean="0"/>
              <a:t>What Are the Challenges in </a:t>
            </a:r>
            <a:br>
              <a:rPr lang="en-US" sz="4400" dirty="0" smtClean="0"/>
            </a:br>
            <a:r>
              <a:rPr lang="en-US" sz="4400" dirty="0" smtClean="0"/>
              <a:t>Setting CRDPS?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7448" y="1708398"/>
            <a:ext cx="8509103" cy="5232229"/>
          </a:xfrm>
        </p:spPr>
        <p:txBody>
          <a:bodyPr>
            <a:normAutofit fontScale="70000" lnSpcReduction="20000"/>
          </a:bodyPr>
          <a:lstStyle/>
          <a:p>
            <a:r>
              <a:rPr lang="en-US" sz="3300" dirty="0"/>
              <a:t>Lack of </a:t>
            </a:r>
            <a:r>
              <a:rPr lang="en-US" sz="3300" b="1" u="sng" dirty="0"/>
              <a:t>efficient strategies </a:t>
            </a:r>
            <a:r>
              <a:rPr lang="en-US" sz="3300" dirty="0"/>
              <a:t>for </a:t>
            </a:r>
            <a:r>
              <a:rPr lang="en-US" sz="3300" dirty="0" smtClean="0"/>
              <a:t>the development of </a:t>
            </a:r>
            <a:r>
              <a:rPr lang="en-US" sz="3300" i="1" dirty="0" smtClean="0"/>
              <a:t>in </a:t>
            </a:r>
            <a:r>
              <a:rPr lang="en-US" sz="3300" i="1" dirty="0"/>
              <a:t>vitro</a:t>
            </a:r>
            <a:r>
              <a:rPr lang="en-US" sz="3300" dirty="0"/>
              <a:t> dissolution </a:t>
            </a:r>
            <a:r>
              <a:rPr lang="en-US" sz="3300" dirty="0" smtClean="0"/>
              <a:t>methods  that are predictive of  </a:t>
            </a:r>
            <a:r>
              <a:rPr lang="en-US" sz="3300" i="1" dirty="0"/>
              <a:t>in vivo</a:t>
            </a:r>
            <a:r>
              <a:rPr lang="en-US" sz="3300" dirty="0"/>
              <a:t> </a:t>
            </a:r>
            <a:r>
              <a:rPr lang="en-US" sz="3300" dirty="0" smtClean="0"/>
              <a:t>performance</a:t>
            </a:r>
          </a:p>
          <a:p>
            <a:endParaRPr lang="en-US" sz="3300" dirty="0"/>
          </a:p>
          <a:p>
            <a:r>
              <a:rPr lang="en-US" sz="3300" dirty="0" smtClean="0"/>
              <a:t>No inclusion of </a:t>
            </a:r>
            <a:r>
              <a:rPr lang="en-US" sz="3300" b="1" i="1" u="sng" dirty="0" smtClean="0"/>
              <a:t>dissolution testing </a:t>
            </a:r>
            <a:r>
              <a:rPr lang="en-US" sz="3300" dirty="0" smtClean="0"/>
              <a:t>in DoE studies for the selection of CMAs and CPPs and for the verification of design spaces ranges</a:t>
            </a:r>
          </a:p>
          <a:p>
            <a:endParaRPr lang="en-US" sz="3300" dirty="0" smtClean="0"/>
          </a:p>
          <a:p>
            <a:r>
              <a:rPr lang="en-US" sz="3300" dirty="0" smtClean="0"/>
              <a:t>Challenges in conducting dedicated in vivo  PK studies with aberrant product variants</a:t>
            </a:r>
          </a:p>
          <a:p>
            <a:endParaRPr lang="en-US" sz="3300" dirty="0" smtClean="0"/>
          </a:p>
          <a:p>
            <a:r>
              <a:rPr lang="en-US" sz="3300" dirty="0" smtClean="0"/>
              <a:t>An ideal approach in setting CRDPS is via IVIVC or  IVIVR implementation. However, the </a:t>
            </a:r>
            <a:r>
              <a:rPr lang="en-US" sz="3300" dirty="0"/>
              <a:t>overall acceptance rate of the </a:t>
            </a:r>
            <a:r>
              <a:rPr lang="en-US" sz="3300" dirty="0" smtClean="0"/>
              <a:t>IVIVC </a:t>
            </a:r>
            <a:r>
              <a:rPr lang="en-US" sz="3300" dirty="0"/>
              <a:t>submissions is about 40%. Moreover, the number of  IVIVC studies seen in the submissions per year is not </a:t>
            </a:r>
            <a:r>
              <a:rPr lang="en-US" sz="3300" dirty="0" smtClean="0"/>
              <a:t>increasing*  </a:t>
            </a:r>
            <a:endParaRPr lang="en-US" sz="3300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17448" y="6555936"/>
            <a:ext cx="79477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S. Suarez, et. al, Regulatory Experience with </a:t>
            </a:r>
            <a:r>
              <a:rPr lang="en-US" sz="1200" i="1" dirty="0" smtClean="0"/>
              <a:t>In Vivo In Vitro</a:t>
            </a:r>
            <a:r>
              <a:rPr lang="en-US" sz="1200" dirty="0" smtClean="0"/>
              <a:t> Correlations (IVIVC) in New Drug Applications, AAPS J. Aug. 2016.</a:t>
            </a:r>
            <a:endParaRPr lang="en-US" sz="12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67644" y="1320800"/>
            <a:ext cx="7303912" cy="11289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1866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19100" y="507357"/>
            <a:ext cx="8305800" cy="6556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1" i="1" kern="1200" baseline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600" dirty="0" smtClean="0"/>
              <a:t>Approaches for Establishing CRDPS: </a:t>
            </a:r>
          </a:p>
          <a:p>
            <a:r>
              <a:rPr lang="en-US" altLang="en-US" sz="3600" dirty="0" smtClean="0"/>
              <a:t>Where Are </a:t>
            </a:r>
            <a:r>
              <a:rPr lang="en-US" altLang="en-US" sz="3600" dirty="0"/>
              <a:t>W</a:t>
            </a:r>
            <a:r>
              <a:rPr lang="en-US" altLang="en-US" sz="3600" dirty="0" smtClean="0"/>
              <a:t>e </a:t>
            </a:r>
            <a:r>
              <a:rPr lang="en-US" altLang="en-US" sz="3600" dirty="0"/>
              <a:t>N</a:t>
            </a:r>
            <a:r>
              <a:rPr lang="en-US" altLang="en-US" sz="3600" dirty="0" smtClean="0"/>
              <a:t>ow?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297913" y="1733375"/>
            <a:ext cx="8236487" cy="480060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Clr>
                <a:srgbClr val="C00000"/>
              </a:buClr>
              <a:buSzPct val="100000"/>
              <a:buFont typeface="Wingdings" pitchFamily="2" charset="2"/>
              <a:buChar char="Ø"/>
            </a:pPr>
            <a:r>
              <a:rPr lang="en-US" altLang="en-US" b="1" dirty="0" smtClean="0"/>
              <a:t>Approach 1:</a:t>
            </a:r>
          </a:p>
          <a:p>
            <a:pPr lvl="1">
              <a:lnSpc>
                <a:spcPct val="90000"/>
              </a:lnSpc>
              <a:buClr>
                <a:schemeClr val="tx2"/>
              </a:buClr>
              <a:buSzPct val="90000"/>
            </a:pPr>
            <a:r>
              <a:rPr lang="en-US" altLang="en-US" dirty="0" smtClean="0"/>
              <a:t>Limits established based on the characteristics of batches tested in pivotal phase 3 clinical trials </a:t>
            </a:r>
          </a:p>
          <a:p>
            <a:pPr>
              <a:lnSpc>
                <a:spcPct val="90000"/>
              </a:lnSpc>
              <a:buClr>
                <a:srgbClr val="C00000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altLang="en-US" b="1" dirty="0" smtClean="0"/>
              <a:t>Approach 2: </a:t>
            </a:r>
          </a:p>
          <a:p>
            <a:pPr lvl="1">
              <a:lnSpc>
                <a:spcPct val="90000"/>
              </a:lnSpc>
              <a:buClr>
                <a:schemeClr val="tx2"/>
              </a:buClr>
              <a:buSzPct val="90000"/>
            </a:pPr>
            <a:r>
              <a:rPr lang="en-US" altLang="en-US" dirty="0"/>
              <a:t>L</a:t>
            </a:r>
            <a:r>
              <a:rPr lang="en-US" altLang="en-US" dirty="0" smtClean="0"/>
              <a:t>imits established based on a range of release characteristics resulting in  BE </a:t>
            </a:r>
          </a:p>
          <a:p>
            <a:pPr>
              <a:lnSpc>
                <a:spcPct val="90000"/>
              </a:lnSpc>
              <a:buClr>
                <a:srgbClr val="C00000"/>
              </a:buClr>
              <a:buSzPct val="100000"/>
              <a:buFont typeface="Wingdings" pitchFamily="2" charset="2"/>
              <a:buChar char="Ø"/>
            </a:pPr>
            <a:r>
              <a:rPr lang="en-US" altLang="en-US" b="1" dirty="0" smtClean="0"/>
              <a:t>Approach 3</a:t>
            </a:r>
            <a:endParaRPr lang="en-US" altLang="en-US" dirty="0"/>
          </a:p>
          <a:p>
            <a:pPr lvl="1">
              <a:lnSpc>
                <a:spcPct val="90000"/>
              </a:lnSpc>
              <a:buClr>
                <a:schemeClr val="tx2"/>
              </a:buClr>
              <a:buSzPct val="90000"/>
            </a:pPr>
            <a:r>
              <a:rPr lang="en-US" altLang="en-US" dirty="0" smtClean="0"/>
              <a:t>Limits </a:t>
            </a:r>
            <a:r>
              <a:rPr lang="en-US" altLang="en-US" dirty="0"/>
              <a:t>established based on predictive and robust in vivo in vitro correlations</a:t>
            </a:r>
          </a:p>
          <a:p>
            <a:pPr>
              <a:lnSpc>
                <a:spcPct val="90000"/>
              </a:lnSpc>
              <a:buClr>
                <a:srgbClr val="CC0000"/>
              </a:buClr>
              <a:buSzPct val="90000"/>
            </a:pPr>
            <a:endParaRPr lang="en-US" altLang="en-US" sz="2800" b="1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297913" y="6533975"/>
            <a:ext cx="62054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S. Suarez, Establishing clinically relevant drug product specifications. AAPS 2012, Annual meeting</a:t>
            </a:r>
            <a:endParaRPr lang="en-US" sz="12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764200" y="1399822"/>
            <a:ext cx="7303912" cy="11289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7859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2"/>
          <p:cNvSpPr txBox="1">
            <a:spLocks/>
          </p:cNvSpPr>
          <p:nvPr/>
        </p:nvSpPr>
        <p:spPr>
          <a:xfrm>
            <a:off x="6934200" y="6589713"/>
            <a:ext cx="2133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AAD84C2-F193-46F1-9BF7-BB555BBB7259}" type="slidenum">
              <a:rPr lang="en-US" altLang="en-US" smtClean="0"/>
              <a:pPr/>
              <a:t>14</a:t>
            </a:fld>
            <a:endParaRPr lang="en-US" altLang="en-US" dirty="0"/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457200" y="762000"/>
            <a:ext cx="8305800" cy="65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0"/>
              </a:spcBef>
              <a:defRPr sz="3200" b="1">
                <a:solidFill>
                  <a:srgbClr val="006699"/>
                </a:solidFill>
                <a:latin typeface="Arial" charset="0"/>
                <a:cs typeface="Arial" charset="0"/>
              </a:defRPr>
            </a:lvl1pPr>
            <a:lvl2pPr>
              <a:spcBef>
                <a:spcPct val="0"/>
              </a:spcBef>
              <a:defRPr sz="3200" b="1">
                <a:solidFill>
                  <a:srgbClr val="006699"/>
                </a:solidFill>
                <a:latin typeface="Arial" charset="0"/>
                <a:cs typeface="Arial" charset="0"/>
              </a:defRPr>
            </a:lvl2pPr>
            <a:lvl3pPr>
              <a:spcBef>
                <a:spcPct val="0"/>
              </a:spcBef>
              <a:defRPr sz="3200" b="1">
                <a:solidFill>
                  <a:srgbClr val="006699"/>
                </a:solidFill>
                <a:latin typeface="Arial" charset="0"/>
                <a:cs typeface="Arial" charset="0"/>
              </a:defRPr>
            </a:lvl3pPr>
            <a:lvl4pPr>
              <a:spcBef>
                <a:spcPct val="0"/>
              </a:spcBef>
              <a:defRPr sz="3200" b="1">
                <a:solidFill>
                  <a:srgbClr val="006699"/>
                </a:solidFill>
                <a:latin typeface="Arial" charset="0"/>
                <a:cs typeface="Arial" charset="0"/>
              </a:defRPr>
            </a:lvl4pPr>
            <a:lvl5pPr>
              <a:spcBef>
                <a:spcPct val="0"/>
              </a:spcBef>
              <a:defRPr sz="3200" b="1">
                <a:solidFill>
                  <a:srgbClr val="006699"/>
                </a:solidFill>
                <a:latin typeface="Arial" charset="0"/>
                <a:cs typeface="Arial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6699"/>
                </a:solidFill>
                <a:latin typeface="Arial" charset="0"/>
                <a:cs typeface="Arial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6699"/>
                </a:solidFill>
                <a:latin typeface="Arial" charset="0"/>
                <a:cs typeface="Arial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6699"/>
                </a:solidFill>
                <a:latin typeface="Arial" charset="0"/>
                <a:cs typeface="Arial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6699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buFontTx/>
              <a:buNone/>
            </a:pPr>
            <a:endParaRPr lang="en-US" altLang="en-US" i="1" dirty="0"/>
          </a:p>
        </p:txBody>
      </p:sp>
      <p:sp>
        <p:nvSpPr>
          <p:cNvPr id="14" name="Line 16"/>
          <p:cNvSpPr>
            <a:spLocks noChangeShapeType="1"/>
          </p:cNvSpPr>
          <p:nvPr/>
        </p:nvSpPr>
        <p:spPr bwMode="auto">
          <a:xfrm>
            <a:off x="3910013" y="1801813"/>
            <a:ext cx="0" cy="336550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5" name="Line 17"/>
          <p:cNvSpPr>
            <a:spLocks noChangeShapeType="1"/>
          </p:cNvSpPr>
          <p:nvPr/>
        </p:nvSpPr>
        <p:spPr bwMode="auto">
          <a:xfrm flipH="1">
            <a:off x="1677988" y="5167313"/>
            <a:ext cx="2232025" cy="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6" name="Line 18"/>
          <p:cNvSpPr>
            <a:spLocks noChangeShapeType="1"/>
          </p:cNvSpPr>
          <p:nvPr/>
        </p:nvSpPr>
        <p:spPr bwMode="auto">
          <a:xfrm flipH="1">
            <a:off x="1771650" y="1801813"/>
            <a:ext cx="2138363" cy="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7" name="Oval 19"/>
          <p:cNvSpPr>
            <a:spLocks noChangeArrowheads="1"/>
          </p:cNvSpPr>
          <p:nvPr/>
        </p:nvSpPr>
        <p:spPr bwMode="auto">
          <a:xfrm>
            <a:off x="533400" y="1828800"/>
            <a:ext cx="3313113" cy="33147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8" name="Text Box 20"/>
          <p:cNvSpPr txBox="1">
            <a:spLocks noChangeArrowheads="1"/>
          </p:cNvSpPr>
          <p:nvPr/>
        </p:nvSpPr>
        <p:spPr bwMode="auto">
          <a:xfrm>
            <a:off x="1066447" y="2333625"/>
            <a:ext cx="246574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 dirty="0">
                <a:latin typeface="Arial" charset="0"/>
              </a:rPr>
              <a:t>Design </a:t>
            </a:r>
            <a:r>
              <a:rPr lang="en-US" altLang="en-US" sz="2000" b="1" dirty="0" smtClean="0">
                <a:latin typeface="Arial" charset="0"/>
              </a:rPr>
              <a:t>Space (DS)</a:t>
            </a:r>
            <a:endParaRPr lang="en-US" altLang="en-US" sz="2000" b="1" dirty="0">
              <a:latin typeface="Arial" charset="0"/>
            </a:endParaRPr>
          </a:p>
        </p:txBody>
      </p:sp>
      <p:sp>
        <p:nvSpPr>
          <p:cNvPr id="19" name="Oval 21"/>
          <p:cNvSpPr>
            <a:spLocks noChangeArrowheads="1"/>
          </p:cNvSpPr>
          <p:nvPr/>
        </p:nvSpPr>
        <p:spPr bwMode="auto">
          <a:xfrm>
            <a:off x="1419225" y="2867025"/>
            <a:ext cx="1371600" cy="12954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US" altLang="en-US" b="1" dirty="0">
                <a:latin typeface="Arial" charset="0"/>
              </a:rPr>
              <a:t>Operating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b="1" dirty="0">
                <a:latin typeface="Arial" charset="0"/>
              </a:rPr>
              <a:t>Space</a:t>
            </a:r>
          </a:p>
        </p:txBody>
      </p:sp>
      <p:sp>
        <p:nvSpPr>
          <p:cNvPr id="21" name="Cloud Callout 20"/>
          <p:cNvSpPr/>
          <p:nvPr/>
        </p:nvSpPr>
        <p:spPr>
          <a:xfrm>
            <a:off x="5029200" y="4301276"/>
            <a:ext cx="3550356" cy="2377161"/>
          </a:xfrm>
          <a:prstGeom prst="cloudCallout">
            <a:avLst>
              <a:gd name="adj1" fmla="val -82935"/>
              <a:gd name="adj2" fmla="val -54600"/>
            </a:avLst>
          </a:prstGeom>
          <a:noFill/>
          <a:ln w="38100"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How are the DS/ CRDPS ranges established using the approaches described before?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249659" y="229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1" i="1" kern="1200" baseline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dirty="0" smtClean="0"/>
              <a:t>The QbD Paradigm</a:t>
            </a:r>
            <a:endParaRPr lang="en-US" altLang="en-US" dirty="0"/>
          </a:p>
        </p:txBody>
      </p:sp>
      <p:cxnSp>
        <p:nvCxnSpPr>
          <p:cNvPr id="24" name="Straight Connector 23"/>
          <p:cNvCxnSpPr/>
          <p:nvPr/>
        </p:nvCxnSpPr>
        <p:spPr>
          <a:xfrm>
            <a:off x="767644" y="864482"/>
            <a:ext cx="7303912" cy="11289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Line Callout 2 19"/>
          <p:cNvSpPr/>
          <p:nvPr/>
        </p:nvSpPr>
        <p:spPr>
          <a:xfrm>
            <a:off x="5876736" y="1492579"/>
            <a:ext cx="2886264" cy="1988809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68603"/>
              <a:gd name="adj6" fmla="val -67633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altLang="en-US" sz="2200" dirty="0">
                <a:solidFill>
                  <a:schemeClr val="tx1"/>
                </a:solidFill>
              </a:rPr>
              <a:t>All the batches within the design space are </a:t>
            </a:r>
            <a:r>
              <a:rPr lang="en-US" altLang="en-US" sz="2200" dirty="0" smtClean="0">
                <a:solidFill>
                  <a:schemeClr val="tx1"/>
                </a:solidFill>
              </a:rPr>
              <a:t>BE, </a:t>
            </a:r>
            <a:r>
              <a:rPr lang="en-US" altLang="en-US" sz="2200" dirty="0">
                <a:solidFill>
                  <a:schemeClr val="tx1"/>
                </a:solidFill>
              </a:rPr>
              <a:t>and PK studies to </a:t>
            </a:r>
            <a:r>
              <a:rPr lang="en-US" altLang="en-US" sz="2200" dirty="0" smtClean="0">
                <a:solidFill>
                  <a:schemeClr val="tx1"/>
                </a:solidFill>
              </a:rPr>
              <a:t>demonstrate  </a:t>
            </a:r>
            <a:r>
              <a:rPr lang="en-US" altLang="en-US" sz="2200" dirty="0">
                <a:solidFill>
                  <a:schemeClr val="tx1"/>
                </a:solidFill>
              </a:rPr>
              <a:t>BE are not necessary. </a:t>
            </a:r>
          </a:p>
        </p:txBody>
      </p:sp>
    </p:spTree>
    <p:extLst>
      <p:ext uri="{BB962C8B-B14F-4D97-AF65-F5344CB8AC3E}">
        <p14:creationId xmlns:p14="http://schemas.microsoft.com/office/powerpoint/2010/main" val="1866199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448 -0.10162 L -0.03108 -0.10162 L -0.00018 -0.1456 L 0.02969 -0.10162 L 0.07309 -0.10162 L 0.07309 -0.03889 L 0.10312 0.00532 L 0.07309 0.04861 L 0.07309 0.11088 L 0.02969 0.11088 L -0.00018 0.15417 L -0.03108 0.11088 L -0.07448 0.11088 L -0.07448 0.04861 L -0.10521 0.00532 L -0.07448 -0.03889 L -0.07448 -0.10162 Z " pathEditMode="relative" rAng="0" ptsTypes="FFFFFFFFFFFFFFFFF"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44" y="105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11748" y="15881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1" i="1" kern="1200" baseline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600" dirty="0"/>
              <a:t>Approaches for Establishing </a:t>
            </a:r>
            <a:r>
              <a:rPr lang="en-US" altLang="en-US" sz="3600" dirty="0" smtClean="0"/>
              <a:t>CRDPS</a:t>
            </a:r>
            <a:endParaRPr lang="en-US" altLang="en-US" sz="36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636322"/>
            <a:ext cx="2677886" cy="810491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b="1" i="1" dirty="0" smtClean="0"/>
              <a:t>APPROACH 1</a:t>
            </a:r>
            <a:endParaRPr lang="en-US" b="1" i="1" dirty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3587236" y="1728354"/>
            <a:ext cx="5266707" cy="4153157"/>
          </a:xfrm>
          <a:prstGeom prst="rect">
            <a:avLst/>
          </a:prstGeom>
          <a:ln w="38100" cmpd="thickThin">
            <a:solidFill>
              <a:schemeClr val="tx2"/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>
            <a:normAutofit fontScale="77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Clr>
                <a:srgbClr val="CC0000"/>
              </a:buClr>
              <a:buSzPct val="90000"/>
              <a:buFont typeface="Wingdings" pitchFamily="2" charset="2"/>
              <a:buChar char="Ø"/>
            </a:pPr>
            <a:r>
              <a:rPr lang="en-US" altLang="en-US" sz="2900" b="1" i="1" u="sng" dirty="0" smtClean="0"/>
              <a:t>No PK data available </a:t>
            </a:r>
            <a:r>
              <a:rPr lang="en-US" altLang="en-US" sz="2900" dirty="0" smtClean="0"/>
              <a:t>linking  variations in CMAs/CPPs to dissolution/clinical performance</a:t>
            </a:r>
          </a:p>
          <a:p>
            <a:pPr>
              <a:lnSpc>
                <a:spcPct val="90000"/>
              </a:lnSpc>
              <a:buClr>
                <a:srgbClr val="CC0000"/>
              </a:buClr>
              <a:buSzPct val="90000"/>
              <a:buFont typeface="Wingdings" pitchFamily="2" charset="2"/>
              <a:buChar char="Ø"/>
            </a:pPr>
            <a:endParaRPr lang="en-US" altLang="en-US" sz="2900" dirty="0" smtClean="0"/>
          </a:p>
          <a:p>
            <a:pPr>
              <a:lnSpc>
                <a:spcPct val="90000"/>
              </a:lnSpc>
              <a:buClr>
                <a:srgbClr val="CC0000"/>
              </a:buClr>
              <a:buSzPct val="90000"/>
              <a:buFont typeface="Wingdings" pitchFamily="2" charset="2"/>
              <a:buChar char="Ø"/>
            </a:pPr>
            <a:r>
              <a:rPr lang="en-US" altLang="en-US" sz="2900" dirty="0" smtClean="0"/>
              <a:t>Ranges </a:t>
            </a:r>
            <a:r>
              <a:rPr lang="en-US" altLang="en-US" sz="2900" dirty="0"/>
              <a:t>established based on batches tested in pivotal phase 3 clinical trials </a:t>
            </a:r>
            <a:r>
              <a:rPr lang="en-US" altLang="en-US" sz="2900" dirty="0" smtClean="0"/>
              <a:t>and similarity testing</a:t>
            </a:r>
          </a:p>
          <a:p>
            <a:pPr>
              <a:lnSpc>
                <a:spcPct val="90000"/>
              </a:lnSpc>
              <a:buClr>
                <a:srgbClr val="CC0000"/>
              </a:buClr>
              <a:buSzPct val="90000"/>
              <a:buFont typeface="Wingdings" pitchFamily="2" charset="2"/>
              <a:buChar char="Ø"/>
            </a:pPr>
            <a:endParaRPr lang="en-US" altLang="en-US" sz="2900" dirty="0" smtClean="0"/>
          </a:p>
          <a:p>
            <a:pPr>
              <a:lnSpc>
                <a:spcPct val="90000"/>
              </a:lnSpc>
              <a:buClr>
                <a:srgbClr val="CC0000"/>
              </a:buClr>
              <a:buSzPct val="90000"/>
              <a:buFont typeface="Wingdings" pitchFamily="2" charset="2"/>
              <a:buChar char="Ø"/>
            </a:pPr>
            <a:r>
              <a:rPr lang="en-US" altLang="en-US" sz="2900" dirty="0" smtClean="0"/>
              <a:t>Clinically relevance </a:t>
            </a:r>
            <a:r>
              <a:rPr lang="en-US" altLang="en-US" sz="2900" b="1" i="1" u="sng" dirty="0" smtClean="0"/>
              <a:t>assured </a:t>
            </a:r>
            <a:r>
              <a:rPr lang="en-US" altLang="en-US" sz="2900" i="1" dirty="0" smtClean="0"/>
              <a:t>for</a:t>
            </a:r>
            <a:r>
              <a:rPr lang="en-US" altLang="en-US" sz="2900" b="1" i="1" u="sng" dirty="0" smtClean="0"/>
              <a:t> </a:t>
            </a:r>
            <a:r>
              <a:rPr lang="en-US" sz="2900" dirty="0"/>
              <a:t>drug products comprising </a:t>
            </a:r>
            <a:r>
              <a:rPr lang="en-US" sz="2900" b="1" dirty="0"/>
              <a:t>BCS class 1 /</a:t>
            </a:r>
            <a:r>
              <a:rPr lang="en-US" sz="2900" b="1" dirty="0" smtClean="0"/>
              <a:t>3 </a:t>
            </a:r>
            <a:r>
              <a:rPr lang="en-US" sz="2900" dirty="0" smtClean="0"/>
              <a:t>compounds</a:t>
            </a:r>
          </a:p>
          <a:p>
            <a:pPr>
              <a:lnSpc>
                <a:spcPct val="90000"/>
              </a:lnSpc>
              <a:buClr>
                <a:srgbClr val="CC0000"/>
              </a:buClr>
              <a:buSzPct val="90000"/>
              <a:buFont typeface="Wingdings" pitchFamily="2" charset="2"/>
              <a:buChar char="Ø"/>
            </a:pPr>
            <a:endParaRPr lang="en-US" altLang="en-US" sz="2900" b="1" i="1" u="sng" dirty="0" smtClean="0"/>
          </a:p>
          <a:p>
            <a:pPr>
              <a:lnSpc>
                <a:spcPct val="90000"/>
              </a:lnSpc>
              <a:buClr>
                <a:srgbClr val="CC0000"/>
              </a:buClr>
              <a:buSzPct val="90000"/>
              <a:buFont typeface="Wingdings" pitchFamily="2" charset="2"/>
              <a:buChar char="Ø"/>
            </a:pPr>
            <a:r>
              <a:rPr lang="en-US" altLang="en-US" sz="2900" b="1" i="1" u="sng" dirty="0"/>
              <a:t>Clinically relevance </a:t>
            </a:r>
            <a:r>
              <a:rPr lang="en-US" altLang="en-US" sz="2900" b="1" i="1" u="sng" dirty="0" smtClean="0"/>
              <a:t>not always assured </a:t>
            </a:r>
            <a:r>
              <a:rPr lang="en-US" altLang="en-US" sz="2900" b="1" i="1" u="sng" dirty="0"/>
              <a:t>for </a:t>
            </a:r>
            <a:r>
              <a:rPr lang="en-US" sz="2900" dirty="0"/>
              <a:t>drug products comprising </a:t>
            </a:r>
            <a:r>
              <a:rPr lang="en-US" sz="2900" b="1" dirty="0"/>
              <a:t>BCS class </a:t>
            </a:r>
            <a:r>
              <a:rPr lang="en-US" sz="2900" b="1" dirty="0" smtClean="0"/>
              <a:t>2 /4 </a:t>
            </a:r>
            <a:r>
              <a:rPr lang="en-US" sz="2900" dirty="0"/>
              <a:t>compounds</a:t>
            </a:r>
            <a:endParaRPr lang="en-US" altLang="en-US" sz="2800" dirty="0" smtClean="0"/>
          </a:p>
          <a:p>
            <a:pPr>
              <a:lnSpc>
                <a:spcPct val="90000"/>
              </a:lnSpc>
              <a:buClr>
                <a:srgbClr val="CC0000"/>
              </a:buClr>
              <a:buSzPct val="90000"/>
              <a:buFont typeface="Wingdings" pitchFamily="2" charset="2"/>
              <a:buChar char="Ø"/>
            </a:pPr>
            <a:endParaRPr lang="en-US" altLang="en-US" dirty="0" smtClean="0"/>
          </a:p>
          <a:p>
            <a:pPr marL="0" indent="0">
              <a:lnSpc>
                <a:spcPct val="90000"/>
              </a:lnSpc>
              <a:buClr>
                <a:srgbClr val="CC0000"/>
              </a:buClr>
              <a:buSzPct val="90000"/>
              <a:buNone/>
            </a:pPr>
            <a:endParaRPr lang="en-US" altLang="en-US" dirty="0"/>
          </a:p>
          <a:p>
            <a:endParaRPr lang="en-US" dirty="0"/>
          </a:p>
        </p:txBody>
      </p:sp>
      <p:sp>
        <p:nvSpPr>
          <p:cNvPr id="14" name="Cloud Callout 13"/>
          <p:cNvSpPr/>
          <p:nvPr/>
        </p:nvSpPr>
        <p:spPr>
          <a:xfrm>
            <a:off x="52675" y="4472483"/>
            <a:ext cx="3082411" cy="2377161"/>
          </a:xfrm>
          <a:prstGeom prst="cloudCallout">
            <a:avLst>
              <a:gd name="adj1" fmla="val 63559"/>
              <a:gd name="adj2" fmla="val -37504"/>
            </a:avLst>
          </a:prstGeom>
          <a:noFill/>
          <a:ln w="38100"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No regulatory flexibility for BCS Class 2/4 drugs as ranges are established based on ranges/ in process controls  from batches  tested in Pivotal Phase 3 Trials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6" name="Left Arrow 15"/>
          <p:cNvSpPr/>
          <p:nvPr/>
        </p:nvSpPr>
        <p:spPr>
          <a:xfrm rot="10800000">
            <a:off x="2812208" y="2723633"/>
            <a:ext cx="645756" cy="420157"/>
          </a:xfrm>
          <a:prstGeom prst="leftArrow">
            <a:avLst>
              <a:gd name="adj1" fmla="val 60000"/>
              <a:gd name="adj2" fmla="val 50000"/>
            </a:avLst>
          </a:prstGeom>
          <a:ln>
            <a:solidFill>
              <a:srgbClr val="006600"/>
            </a:solidFill>
          </a:ln>
        </p:spPr>
        <p:style>
          <a:lnRef idx="0">
            <a:scrgbClr r="0" g="0" b="0"/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cxnSp>
        <p:nvCxnSpPr>
          <p:cNvPr id="8" name="Straight Connector 7"/>
          <p:cNvCxnSpPr/>
          <p:nvPr/>
        </p:nvCxnSpPr>
        <p:spPr>
          <a:xfrm>
            <a:off x="767644" y="1279238"/>
            <a:ext cx="7303912" cy="11289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8782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11748" y="15881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1" i="1" kern="1200" baseline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600" dirty="0"/>
              <a:t>Approaches for Establishing </a:t>
            </a:r>
            <a:r>
              <a:rPr lang="en-US" altLang="en-US" sz="3600" dirty="0" smtClean="0"/>
              <a:t>CRDPS, </a:t>
            </a:r>
            <a:endParaRPr lang="en-US" altLang="en-US" sz="3600" dirty="0"/>
          </a:p>
          <a:p>
            <a:r>
              <a:rPr lang="en-US" altLang="en-US" sz="3600" dirty="0" smtClean="0"/>
              <a:t>Cont</a:t>
            </a:r>
            <a:r>
              <a:rPr lang="en-US" altLang="en-US" sz="3600" dirty="0" smtClean="0">
                <a:solidFill>
                  <a:schemeClr val="accent5"/>
                </a:solidFill>
              </a:rPr>
              <a:t>.</a:t>
            </a:r>
            <a:endParaRPr lang="en-US" altLang="en-US" sz="3600" dirty="0">
              <a:solidFill>
                <a:schemeClr val="accent5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250322"/>
            <a:ext cx="2677886" cy="810491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b="1" i="1" dirty="0" smtClean="0"/>
              <a:t>APPROACH 2</a:t>
            </a:r>
          </a:p>
          <a:p>
            <a:pPr marL="0" indent="0">
              <a:buFont typeface="Arial"/>
              <a:buNone/>
            </a:pPr>
            <a:r>
              <a:rPr lang="en-US" sz="2000" b="1" i="1" dirty="0" smtClean="0"/>
              <a:t>(IVIVR/Response surface Methodology)</a:t>
            </a:r>
            <a:endParaRPr lang="en-US" sz="2000" b="1" i="1" dirty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3686299" y="1715284"/>
            <a:ext cx="5266707" cy="2270900"/>
          </a:xfrm>
          <a:prstGeom prst="rect">
            <a:avLst/>
          </a:prstGeom>
          <a:ln w="38100" cmpd="thickThin">
            <a:solidFill>
              <a:schemeClr val="tx2"/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Clr>
                <a:srgbClr val="CC0000"/>
              </a:buClr>
              <a:buSzPct val="90000"/>
              <a:buFont typeface="Wingdings" pitchFamily="2" charset="2"/>
              <a:buChar char="Ø"/>
            </a:pPr>
            <a:r>
              <a:rPr lang="en-US" altLang="en-US" sz="2800" b="1" i="1" u="sng" dirty="0" smtClean="0"/>
              <a:t>PK data available </a:t>
            </a:r>
            <a:r>
              <a:rPr lang="en-US" altLang="en-US" sz="2800" dirty="0" smtClean="0"/>
              <a:t>linking  variations in CMAs/CPPs to dissolution/clinical performance</a:t>
            </a:r>
          </a:p>
          <a:p>
            <a:pPr lvl="1">
              <a:lnSpc>
                <a:spcPct val="90000"/>
              </a:lnSpc>
              <a:buClr>
                <a:srgbClr val="CC0000"/>
              </a:buClr>
              <a:buSzPct val="90000"/>
            </a:pPr>
            <a:r>
              <a:rPr lang="en-US" altLang="en-US" sz="2600" dirty="0" smtClean="0"/>
              <a:t>rank order relationship</a:t>
            </a:r>
          </a:p>
          <a:p>
            <a:pPr lvl="1">
              <a:lnSpc>
                <a:spcPct val="90000"/>
              </a:lnSpc>
              <a:buClr>
                <a:srgbClr val="CC0000"/>
              </a:buClr>
              <a:buSzPct val="90000"/>
            </a:pPr>
            <a:endParaRPr lang="en-US" altLang="en-US" dirty="0" smtClean="0"/>
          </a:p>
          <a:p>
            <a:pPr>
              <a:lnSpc>
                <a:spcPct val="90000"/>
              </a:lnSpc>
              <a:buClr>
                <a:srgbClr val="CC0000"/>
              </a:buClr>
              <a:buSzPct val="90000"/>
              <a:buFont typeface="Wingdings" pitchFamily="2" charset="2"/>
              <a:buChar char="Ø"/>
            </a:pPr>
            <a:endParaRPr lang="en-US" altLang="en-US" dirty="0" smtClean="0"/>
          </a:p>
          <a:p>
            <a:pPr>
              <a:lnSpc>
                <a:spcPct val="90000"/>
              </a:lnSpc>
              <a:buClr>
                <a:srgbClr val="CC0000"/>
              </a:buClr>
              <a:buSzPct val="90000"/>
              <a:buFont typeface="Wingdings" pitchFamily="2" charset="2"/>
              <a:buChar char="Ø"/>
            </a:pPr>
            <a:endParaRPr lang="en-US" altLang="en-US" dirty="0" smtClean="0"/>
          </a:p>
          <a:p>
            <a:pPr>
              <a:lnSpc>
                <a:spcPct val="90000"/>
              </a:lnSpc>
              <a:buClr>
                <a:srgbClr val="CC0000"/>
              </a:buClr>
              <a:buSzPct val="90000"/>
              <a:buFont typeface="Wingdings" pitchFamily="2" charset="2"/>
              <a:buChar char="Ø"/>
            </a:pPr>
            <a:endParaRPr lang="en-US" altLang="en-US" dirty="0" smtClean="0"/>
          </a:p>
          <a:p>
            <a:pPr marL="0" indent="0">
              <a:lnSpc>
                <a:spcPct val="90000"/>
              </a:lnSpc>
              <a:buClr>
                <a:srgbClr val="CC0000"/>
              </a:buClr>
              <a:buSzPct val="90000"/>
              <a:buNone/>
            </a:pPr>
            <a:endParaRPr lang="en-US" altLang="en-US" dirty="0"/>
          </a:p>
          <a:p>
            <a:endParaRPr lang="en-US" dirty="0"/>
          </a:p>
        </p:txBody>
      </p:sp>
      <p:sp>
        <p:nvSpPr>
          <p:cNvPr id="8" name="Cloud Callout 7"/>
          <p:cNvSpPr/>
          <p:nvPr/>
        </p:nvSpPr>
        <p:spPr>
          <a:xfrm>
            <a:off x="1430927" y="4912683"/>
            <a:ext cx="3243453" cy="1767698"/>
          </a:xfrm>
          <a:prstGeom prst="cloudCallout">
            <a:avLst>
              <a:gd name="adj1" fmla="val 48965"/>
              <a:gd name="adj2" fmla="val -87946"/>
            </a:avLst>
          </a:prstGeom>
          <a:noFill/>
          <a:ln w="38100"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en-US" sz="1600" dirty="0">
                <a:solidFill>
                  <a:schemeClr val="tx1"/>
                </a:solidFill>
              </a:rPr>
              <a:t>Regulatory flexibility limited to the </a:t>
            </a:r>
            <a:r>
              <a:rPr lang="en-US" altLang="en-US" sz="1600" dirty="0">
                <a:solidFill>
                  <a:schemeClr val="tx1"/>
                </a:solidFill>
              </a:rPr>
              <a:t>extremes of dissolution profiles for batches that were </a:t>
            </a:r>
            <a:r>
              <a:rPr lang="en-US" altLang="en-US" sz="1600" dirty="0" smtClean="0">
                <a:solidFill>
                  <a:schemeClr val="tx1"/>
                </a:solidFill>
              </a:rPr>
              <a:t>BE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0" name="Left Arrow 9"/>
          <p:cNvSpPr/>
          <p:nvPr/>
        </p:nvSpPr>
        <p:spPr>
          <a:xfrm rot="10800000">
            <a:off x="2836231" y="2640655"/>
            <a:ext cx="645756" cy="420157"/>
          </a:xfrm>
          <a:prstGeom prst="leftArrow">
            <a:avLst>
              <a:gd name="adj1" fmla="val 60000"/>
              <a:gd name="adj2" fmla="val 50000"/>
            </a:avLst>
          </a:prstGeom>
          <a:ln>
            <a:solidFill>
              <a:srgbClr val="006600"/>
            </a:solidFill>
          </a:ln>
        </p:spPr>
        <p:style>
          <a:lnRef idx="0">
            <a:scrgbClr r="0" g="0" b="0"/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cxnSp>
        <p:nvCxnSpPr>
          <p:cNvPr id="11" name="Straight Connector 10"/>
          <p:cNvCxnSpPr/>
          <p:nvPr/>
        </p:nvCxnSpPr>
        <p:spPr>
          <a:xfrm>
            <a:off x="767644" y="1279238"/>
            <a:ext cx="7303912" cy="11289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4102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4"/>
          <p:cNvSpPr txBox="1">
            <a:spLocks/>
          </p:cNvSpPr>
          <p:nvPr/>
        </p:nvSpPr>
        <p:spPr>
          <a:xfrm>
            <a:off x="6934200" y="6589713"/>
            <a:ext cx="2133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41B022DE-5D6E-451F-BC0D-EF6E7023AA89}" type="slidenum">
              <a:rPr lang="en-US" altLang="en-US" smtClean="0"/>
              <a:pPr>
                <a:defRPr/>
              </a:pPr>
              <a:t>17</a:t>
            </a:fld>
            <a:endParaRPr lang="en-US" altLang="en-US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513556" y="0"/>
            <a:ext cx="8269288" cy="11906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1" i="1" kern="1200" baseline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en-US" dirty="0" smtClean="0">
              <a:solidFill>
                <a:schemeClr val="tx2">
                  <a:lumMod val="40000"/>
                  <a:lumOff val="60000"/>
                </a:schemeClr>
              </a:solidFill>
              <a:latin typeface="+mn-lt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295400" y="1600200"/>
            <a:ext cx="6781800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49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buClr>
                <a:srgbClr val="FF0000"/>
              </a:buClr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buClr>
                <a:srgbClr val="FF0000"/>
              </a:buClr>
              <a:buChar char="o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buClr>
                <a:srgbClr val="FF000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buClr>
                <a:srgbClr val="FF0000"/>
              </a:buClr>
              <a:buFont typeface="Wingdings" pitchFamily="2" charset="2"/>
              <a:buChar char="v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30000"/>
              </a:spcBef>
              <a:buClrTx/>
              <a:buFontTx/>
              <a:buNone/>
            </a:pPr>
            <a:r>
              <a:rPr lang="en-US" altLang="en-US" sz="2000" b="1" dirty="0">
                <a:latin typeface="+mn-lt"/>
              </a:rPr>
              <a:t>Manufacture product variants with different release characteristics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228600" y="2743200"/>
            <a:ext cx="4343400" cy="8318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buClr>
                <a:srgbClr val="FF0000"/>
              </a:buClr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buClr>
                <a:srgbClr val="FF0000"/>
              </a:buClr>
              <a:buChar char="o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buClr>
                <a:srgbClr val="FF000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buClr>
                <a:srgbClr val="FF0000"/>
              </a:buClr>
              <a:buFont typeface="Wingdings" pitchFamily="2" charset="2"/>
              <a:buChar char="v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30000"/>
              </a:spcBef>
              <a:buClrTx/>
              <a:buFontTx/>
              <a:buNone/>
            </a:pPr>
            <a:r>
              <a:rPr lang="en-US" altLang="en-US" sz="2000" b="1" dirty="0">
                <a:latin typeface="+mn-lt"/>
              </a:rPr>
              <a:t>Select Optimal dissolution method</a:t>
            </a:r>
          </a:p>
          <a:p>
            <a:pPr algn="ctr">
              <a:spcBef>
                <a:spcPct val="30000"/>
              </a:spcBef>
              <a:buClrTx/>
              <a:buFontTx/>
              <a:buNone/>
            </a:pPr>
            <a:r>
              <a:rPr lang="en-US" altLang="en-US" sz="2000" b="1" dirty="0">
                <a:latin typeface="+mn-lt"/>
              </a:rPr>
              <a:t>with adequate discriminating power </a:t>
            </a:r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1219200" y="4267200"/>
            <a:ext cx="6705600" cy="8318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buClr>
                <a:srgbClr val="FF0000"/>
              </a:buClr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buClr>
                <a:srgbClr val="FF0000"/>
              </a:buClr>
              <a:buChar char="o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buClr>
                <a:srgbClr val="FF000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buClr>
                <a:srgbClr val="FF0000"/>
              </a:buClr>
              <a:buFont typeface="Wingdings" pitchFamily="2" charset="2"/>
              <a:buChar char="v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30000"/>
              </a:spcBef>
              <a:buClrTx/>
              <a:buFontTx/>
              <a:buNone/>
            </a:pPr>
            <a:r>
              <a:rPr lang="en-US" altLang="en-US" sz="2000" b="1" dirty="0">
                <a:latin typeface="+mn-lt"/>
              </a:rPr>
              <a:t>Determine dissolution rates resulting in </a:t>
            </a:r>
          </a:p>
          <a:p>
            <a:pPr algn="ctr">
              <a:spcBef>
                <a:spcPct val="30000"/>
              </a:spcBef>
              <a:buClrTx/>
              <a:buFontTx/>
              <a:buNone/>
            </a:pPr>
            <a:r>
              <a:rPr lang="en-US" altLang="en-US" sz="2000" b="1" dirty="0">
                <a:latin typeface="+mn-lt"/>
              </a:rPr>
              <a:t>similar in vivo performance </a:t>
            </a:r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1219200" y="5562600"/>
            <a:ext cx="6781800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buClr>
                <a:srgbClr val="FF0000"/>
              </a:buClr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buClr>
                <a:srgbClr val="FF0000"/>
              </a:buClr>
              <a:buChar char="o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buClr>
                <a:srgbClr val="FF000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buClr>
                <a:srgbClr val="FF0000"/>
              </a:buClr>
              <a:buFont typeface="Wingdings" pitchFamily="2" charset="2"/>
              <a:buChar char="v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lvl="1" indent="0" algn="ctr">
              <a:lnSpc>
                <a:spcPct val="90000"/>
              </a:lnSpc>
              <a:buClr>
                <a:srgbClr val="CC0000"/>
              </a:buClr>
              <a:buSzPct val="90000"/>
              <a:buNone/>
            </a:pPr>
            <a:r>
              <a:rPr lang="en-US" altLang="en-US" sz="2000" b="1" dirty="0">
                <a:latin typeface="+mn-lt"/>
              </a:rPr>
              <a:t>CRDP limits established based on a range of release characteristics resulting in bioequivalence </a:t>
            </a:r>
          </a:p>
        </p:txBody>
      </p:sp>
      <p:sp>
        <p:nvSpPr>
          <p:cNvPr id="9" name="Line 14"/>
          <p:cNvSpPr>
            <a:spLocks noChangeShapeType="1"/>
          </p:cNvSpPr>
          <p:nvPr/>
        </p:nvSpPr>
        <p:spPr bwMode="auto">
          <a:xfrm flipH="1">
            <a:off x="3962400" y="2362200"/>
            <a:ext cx="5334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0" name="Line 15"/>
          <p:cNvSpPr>
            <a:spLocks noChangeShapeType="1"/>
          </p:cNvSpPr>
          <p:nvPr/>
        </p:nvSpPr>
        <p:spPr bwMode="auto">
          <a:xfrm>
            <a:off x="4953000" y="2362200"/>
            <a:ext cx="4572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" name="Line 16"/>
          <p:cNvSpPr>
            <a:spLocks noChangeShapeType="1"/>
          </p:cNvSpPr>
          <p:nvPr/>
        </p:nvSpPr>
        <p:spPr bwMode="auto">
          <a:xfrm>
            <a:off x="4648200" y="36576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2" name="Line 17"/>
          <p:cNvSpPr>
            <a:spLocks noChangeShapeType="1"/>
          </p:cNvSpPr>
          <p:nvPr/>
        </p:nvSpPr>
        <p:spPr bwMode="auto">
          <a:xfrm>
            <a:off x="4648200" y="51816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4" name="Text Box 26"/>
          <p:cNvSpPr txBox="1">
            <a:spLocks noChangeArrowheads="1"/>
          </p:cNvSpPr>
          <p:nvPr/>
        </p:nvSpPr>
        <p:spPr bwMode="auto">
          <a:xfrm>
            <a:off x="4648200" y="2743200"/>
            <a:ext cx="4343400" cy="8318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buClr>
                <a:srgbClr val="FF0000"/>
              </a:buClr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buClr>
                <a:srgbClr val="FF0000"/>
              </a:buClr>
              <a:buChar char="o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buClr>
                <a:srgbClr val="FF000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buClr>
                <a:srgbClr val="FF0000"/>
              </a:buClr>
              <a:buFont typeface="Wingdings" pitchFamily="2" charset="2"/>
              <a:buChar char="v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30000"/>
              </a:spcBef>
              <a:buClrTx/>
              <a:buFontTx/>
              <a:buNone/>
            </a:pPr>
            <a:r>
              <a:rPr lang="en-US" altLang="en-US" sz="2000" b="1" dirty="0">
                <a:latin typeface="+mn-lt"/>
              </a:rPr>
              <a:t>Determine bioavailability for </a:t>
            </a:r>
          </a:p>
          <a:p>
            <a:pPr algn="ctr">
              <a:spcBef>
                <a:spcPct val="30000"/>
              </a:spcBef>
              <a:buClrTx/>
              <a:buFontTx/>
              <a:buNone/>
            </a:pPr>
            <a:r>
              <a:rPr lang="en-US" altLang="en-US" sz="2000" b="1" dirty="0">
                <a:latin typeface="+mn-lt"/>
              </a:rPr>
              <a:t>product variants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697088" y="940572"/>
            <a:ext cx="7303912" cy="11289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itle 1"/>
          <p:cNvSpPr txBox="1">
            <a:spLocks/>
          </p:cNvSpPr>
          <p:nvPr/>
        </p:nvSpPr>
        <p:spPr>
          <a:xfrm>
            <a:off x="354081" y="564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1" i="1" kern="1200" baseline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dirty="0" smtClean="0"/>
              <a:t>Approach 2, Cont.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10675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11748" y="15881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1" i="1" kern="1200" baseline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600" dirty="0"/>
              <a:t>Approaches for Establishing </a:t>
            </a:r>
            <a:r>
              <a:rPr lang="en-US" altLang="en-US" sz="3600" dirty="0" smtClean="0"/>
              <a:t>CRDPS,</a:t>
            </a:r>
          </a:p>
          <a:p>
            <a:r>
              <a:rPr lang="en-US" altLang="en-US" sz="3600" dirty="0" smtClean="0"/>
              <a:t> Cont.</a:t>
            </a:r>
            <a:endParaRPr lang="en-US" altLang="en-US" sz="36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2250322"/>
            <a:ext cx="2677886" cy="810491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b="1" i="1" dirty="0" smtClean="0"/>
              <a:t>APPROACH 3</a:t>
            </a:r>
          </a:p>
          <a:p>
            <a:pPr marL="0" indent="0">
              <a:buFont typeface="Arial"/>
              <a:buNone/>
            </a:pPr>
            <a:r>
              <a:rPr lang="en-US" sz="2000" b="1" i="1" dirty="0" smtClean="0"/>
              <a:t>(IVIVC)</a:t>
            </a:r>
            <a:endParaRPr lang="en-US" sz="2000" b="1" i="1" dirty="0"/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3686299" y="1604328"/>
            <a:ext cx="5266707" cy="3150475"/>
          </a:xfrm>
          <a:prstGeom prst="rect">
            <a:avLst/>
          </a:prstGeom>
          <a:ln w="38100" cmpd="thickThin">
            <a:solidFill>
              <a:schemeClr val="tx2"/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Clr>
                <a:srgbClr val="CC0000"/>
              </a:buClr>
              <a:buSzPct val="90000"/>
              <a:buFont typeface="Wingdings" pitchFamily="2" charset="2"/>
              <a:buChar char="Ø"/>
            </a:pPr>
            <a:r>
              <a:rPr lang="en-US" altLang="en-US" sz="2800" b="1" i="1" u="sng" dirty="0" smtClean="0"/>
              <a:t>PK data available </a:t>
            </a:r>
            <a:r>
              <a:rPr lang="en-US" altLang="en-US" sz="2800" dirty="0" smtClean="0"/>
              <a:t>linking  variations in CMAs/CPPs to dissolution/clinical performance</a:t>
            </a:r>
          </a:p>
          <a:p>
            <a:pPr lvl="1">
              <a:lnSpc>
                <a:spcPct val="90000"/>
              </a:lnSpc>
              <a:buClr>
                <a:srgbClr val="CC0000"/>
              </a:buClr>
              <a:buSzPct val="90000"/>
            </a:pPr>
            <a:r>
              <a:rPr lang="en-US" altLang="en-US" dirty="0" smtClean="0"/>
              <a:t>rank order relationship resulting in either:</a:t>
            </a:r>
          </a:p>
          <a:p>
            <a:pPr lvl="2">
              <a:lnSpc>
                <a:spcPct val="90000"/>
              </a:lnSpc>
              <a:buClr>
                <a:srgbClr val="CC0000"/>
              </a:buClr>
              <a:buSzPct val="90000"/>
            </a:pPr>
            <a:r>
              <a:rPr lang="en-US" altLang="en-US" dirty="0" smtClean="0"/>
              <a:t>Level A IVIVC</a:t>
            </a:r>
          </a:p>
          <a:p>
            <a:pPr lvl="2">
              <a:lnSpc>
                <a:spcPct val="90000"/>
              </a:lnSpc>
              <a:buClr>
                <a:srgbClr val="CC0000"/>
              </a:buClr>
              <a:buSzPct val="90000"/>
            </a:pPr>
            <a:r>
              <a:rPr lang="en-US" altLang="en-US" dirty="0" smtClean="0"/>
              <a:t>Multiple Level C IVIVC</a:t>
            </a:r>
          </a:p>
          <a:p>
            <a:pPr lvl="2">
              <a:lnSpc>
                <a:spcPct val="90000"/>
              </a:lnSpc>
              <a:buClr>
                <a:srgbClr val="CC0000"/>
              </a:buClr>
              <a:buSzPct val="90000"/>
            </a:pPr>
            <a:endParaRPr lang="en-US" altLang="en-US" dirty="0" smtClean="0"/>
          </a:p>
          <a:p>
            <a:pPr marL="342900" lvl="1" indent="-342900">
              <a:lnSpc>
                <a:spcPct val="90000"/>
              </a:lnSpc>
              <a:buClr>
                <a:srgbClr val="CC0000"/>
              </a:buClr>
              <a:buSzPct val="90000"/>
              <a:buFont typeface="Wingdings" pitchFamily="2" charset="2"/>
              <a:buChar char="Ø"/>
            </a:pPr>
            <a:r>
              <a:rPr lang="en-US" altLang="en-US" dirty="0" smtClean="0"/>
              <a:t>CRDP limits established </a:t>
            </a:r>
            <a:r>
              <a:rPr lang="en-US" altLang="en-US" dirty="0"/>
              <a:t>based on </a:t>
            </a:r>
            <a:r>
              <a:rPr lang="en-US" altLang="en-US" dirty="0" smtClean="0"/>
              <a:t>model predictions</a:t>
            </a:r>
          </a:p>
          <a:p>
            <a:pPr>
              <a:lnSpc>
                <a:spcPct val="90000"/>
              </a:lnSpc>
              <a:buClr>
                <a:srgbClr val="CC0000"/>
              </a:buClr>
              <a:buSzPct val="90000"/>
              <a:buFont typeface="Wingdings" pitchFamily="2" charset="2"/>
              <a:buChar char="Ø"/>
            </a:pPr>
            <a:endParaRPr lang="en-US" altLang="en-US" dirty="0" smtClean="0"/>
          </a:p>
          <a:p>
            <a:pPr marL="0" indent="0">
              <a:lnSpc>
                <a:spcPct val="90000"/>
              </a:lnSpc>
              <a:buClr>
                <a:srgbClr val="CC0000"/>
              </a:buClr>
              <a:buSzPct val="90000"/>
              <a:buNone/>
            </a:pPr>
            <a:endParaRPr lang="en-US" altLang="en-US" dirty="0" smtClean="0"/>
          </a:p>
          <a:p>
            <a:pPr>
              <a:lnSpc>
                <a:spcPct val="90000"/>
              </a:lnSpc>
              <a:buClr>
                <a:srgbClr val="CC0000"/>
              </a:buClr>
              <a:buSzPct val="90000"/>
              <a:buFont typeface="Wingdings" pitchFamily="2" charset="2"/>
              <a:buChar char="Ø"/>
            </a:pPr>
            <a:endParaRPr lang="en-US" altLang="en-US" dirty="0" smtClean="0"/>
          </a:p>
          <a:p>
            <a:pPr marL="0" indent="0">
              <a:lnSpc>
                <a:spcPct val="90000"/>
              </a:lnSpc>
              <a:buClr>
                <a:srgbClr val="CC0000"/>
              </a:buClr>
              <a:buSzPct val="90000"/>
              <a:buNone/>
            </a:pPr>
            <a:endParaRPr lang="en-US" altLang="en-US" dirty="0"/>
          </a:p>
          <a:p>
            <a:endParaRPr lang="en-US" dirty="0"/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3800105" y="5661065"/>
            <a:ext cx="5039096" cy="9648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  <a:p>
            <a:endParaRPr lang="en-US" dirty="0"/>
          </a:p>
        </p:txBody>
      </p:sp>
      <p:sp>
        <p:nvSpPr>
          <p:cNvPr id="9" name="Cloud Callout 8"/>
          <p:cNvSpPr/>
          <p:nvPr/>
        </p:nvSpPr>
        <p:spPr>
          <a:xfrm>
            <a:off x="4597266" y="5090302"/>
            <a:ext cx="4241935" cy="1767698"/>
          </a:xfrm>
          <a:prstGeom prst="cloudCallout">
            <a:avLst>
              <a:gd name="adj1" fmla="val -7932"/>
              <a:gd name="adj2" fmla="val -63764"/>
            </a:avLst>
          </a:prstGeom>
          <a:noFill/>
          <a:ln w="38100"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en-US" sz="1600" dirty="0">
                <a:solidFill>
                  <a:schemeClr val="tx1"/>
                </a:solidFill>
              </a:rPr>
              <a:t>Regulatory flexibility limited </a:t>
            </a:r>
            <a:r>
              <a:rPr lang="en-US" altLang="en-US" sz="1600" dirty="0" smtClean="0">
                <a:solidFill>
                  <a:schemeClr val="tx1"/>
                </a:solidFill>
              </a:rPr>
              <a:t>by </a:t>
            </a:r>
            <a:r>
              <a:rPr lang="en-US" altLang="en-US" sz="1600" dirty="0">
                <a:solidFill>
                  <a:schemeClr val="tx1"/>
                </a:solidFill>
              </a:rPr>
              <a:t>ranges in release rate used in the  construction of the </a:t>
            </a:r>
            <a:r>
              <a:rPr lang="en-US" altLang="en-US" sz="1600" dirty="0" smtClean="0">
                <a:solidFill>
                  <a:schemeClr val="tx1"/>
                </a:solidFill>
              </a:rPr>
              <a:t>model (no extrapolation)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0" name="Left Arrow 9"/>
          <p:cNvSpPr/>
          <p:nvPr/>
        </p:nvSpPr>
        <p:spPr>
          <a:xfrm rot="10800000">
            <a:off x="2836231" y="2640655"/>
            <a:ext cx="645756" cy="420157"/>
          </a:xfrm>
          <a:prstGeom prst="leftArrow">
            <a:avLst>
              <a:gd name="adj1" fmla="val 60000"/>
              <a:gd name="adj2" fmla="val 50000"/>
            </a:avLst>
          </a:prstGeom>
          <a:ln>
            <a:solidFill>
              <a:srgbClr val="006600"/>
            </a:solidFill>
          </a:ln>
        </p:spPr>
        <p:style>
          <a:lnRef idx="0">
            <a:scrgbClr r="0" g="0" b="0"/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1" name="Cloud Callout 10"/>
          <p:cNvSpPr/>
          <p:nvPr/>
        </p:nvSpPr>
        <p:spPr>
          <a:xfrm>
            <a:off x="112986" y="4138504"/>
            <a:ext cx="3366314" cy="2492763"/>
          </a:xfrm>
          <a:prstGeom prst="cloudCallout">
            <a:avLst>
              <a:gd name="adj1" fmla="val 75332"/>
              <a:gd name="adj2" fmla="val -82093"/>
            </a:avLst>
          </a:prstGeom>
          <a:noFill/>
          <a:ln w="38100"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en-US" sz="1600" dirty="0" smtClean="0">
                <a:solidFill>
                  <a:schemeClr val="tx1"/>
                </a:solidFill>
              </a:rPr>
              <a:t> Multiple Level C IVIVC may not be applicable to waive major CMC changes requiring BE, but could be useful in supporting the establishment of CRDPS 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767644" y="1290527"/>
            <a:ext cx="7303912" cy="11289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5911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75557" y="1015547"/>
            <a:ext cx="8626475" cy="5581650"/>
            <a:chOff x="288925" y="762000"/>
            <a:chExt cx="8626475" cy="5581650"/>
          </a:xfrm>
        </p:grpSpPr>
        <p:pic>
          <p:nvPicPr>
            <p:cNvPr id="8" name="Picture 2" descr="C:\Users\suarezs\AppData\Local\Microsoft\Windows\Temporary Internet Files\Content.IE5\G4GEFS8N\road-to-success1[1].jpg"/>
            <p:cNvPicPr>
              <a:picLocks noChangeAspect="1" noChangeArrowheads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925" y="762000"/>
              <a:ext cx="8489950" cy="5581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Cloud Callout 4"/>
            <p:cNvSpPr>
              <a:spLocks noChangeArrowheads="1"/>
            </p:cNvSpPr>
            <p:nvPr/>
          </p:nvSpPr>
          <p:spPr bwMode="auto">
            <a:xfrm>
              <a:off x="1600200" y="4038600"/>
              <a:ext cx="1295400" cy="914400"/>
            </a:xfrm>
            <a:prstGeom prst="cloudCallout">
              <a:avLst>
                <a:gd name="adj1" fmla="val -20833"/>
                <a:gd name="adj2" fmla="val 6250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rgbClr val="FF0000"/>
                </a:buClr>
                <a:buFont typeface="Wingdings" pitchFamily="2" charset="2"/>
                <a:buChar char="Ø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F0000"/>
                </a:buClr>
                <a:buChar char="o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FF0000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FF0000"/>
                </a:buClr>
                <a:buFont typeface="Wingdings" pitchFamily="2" charset="2"/>
                <a:buChar char="v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buClrTx/>
                <a:buFontTx/>
                <a:buChar char="•"/>
              </a:pPr>
              <a:endParaRPr lang="en-US" altLang="en-US" sz="1800" dirty="0">
                <a:latin typeface="Cambria" pitchFamily="18" charset="0"/>
              </a:endParaRPr>
            </a:p>
          </p:txBody>
        </p:sp>
        <p:sp>
          <p:nvSpPr>
            <p:cNvPr id="10" name="TextBox 10"/>
            <p:cNvSpPr txBox="1">
              <a:spLocks noChangeArrowheads="1"/>
            </p:cNvSpPr>
            <p:nvPr/>
          </p:nvSpPr>
          <p:spPr bwMode="auto">
            <a:xfrm>
              <a:off x="4538663" y="1858963"/>
              <a:ext cx="595312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FF0000"/>
                </a:buClr>
                <a:buFont typeface="Wingdings" pitchFamily="2" charset="2"/>
                <a:buChar char="Ø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F0000"/>
                </a:buClr>
                <a:buChar char="o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FF0000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FF0000"/>
                </a:buClr>
                <a:buFont typeface="Wingdings" pitchFamily="2" charset="2"/>
                <a:buChar char="v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buClrTx/>
                <a:buFontTx/>
                <a:buNone/>
              </a:pPr>
              <a:r>
                <a:rPr lang="en-US" altLang="en-US" sz="1400" b="1" dirty="0">
                  <a:latin typeface="Cambria" pitchFamily="18" charset="0"/>
                </a:rPr>
                <a:t>Drug</a:t>
              </a:r>
            </a:p>
          </p:txBody>
        </p:sp>
        <p:sp>
          <p:nvSpPr>
            <p:cNvPr id="11" name="TextBox 11"/>
            <p:cNvSpPr txBox="1">
              <a:spLocks noChangeArrowheads="1"/>
            </p:cNvSpPr>
            <p:nvPr/>
          </p:nvSpPr>
          <p:spPr bwMode="auto">
            <a:xfrm>
              <a:off x="5135563" y="2095500"/>
              <a:ext cx="844550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FF0000"/>
                </a:buClr>
                <a:buFont typeface="Wingdings" pitchFamily="2" charset="2"/>
                <a:buChar char="Ø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F0000"/>
                </a:buClr>
                <a:buChar char="o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FF0000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FF0000"/>
                </a:buClr>
                <a:buFont typeface="Wingdings" pitchFamily="2" charset="2"/>
                <a:buChar char="v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buClrTx/>
                <a:buFontTx/>
                <a:buNone/>
              </a:pPr>
              <a:r>
                <a:rPr lang="en-US" altLang="en-US" sz="1400" b="1" dirty="0">
                  <a:latin typeface="Cambria" pitchFamily="18" charset="0"/>
                </a:rPr>
                <a:t>Product</a:t>
              </a:r>
            </a:p>
          </p:txBody>
        </p:sp>
        <p:sp>
          <p:nvSpPr>
            <p:cNvPr id="12" name="TextBox 12"/>
            <p:cNvSpPr txBox="1">
              <a:spLocks noChangeArrowheads="1"/>
            </p:cNvSpPr>
            <p:nvPr/>
          </p:nvSpPr>
          <p:spPr bwMode="auto">
            <a:xfrm flipH="1">
              <a:off x="5497513" y="2400300"/>
              <a:ext cx="2022475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FF0000"/>
                </a:buClr>
                <a:buFont typeface="Wingdings" pitchFamily="2" charset="2"/>
                <a:buChar char="Ø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F0000"/>
                </a:buClr>
                <a:buChar char="o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FF0000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FF0000"/>
                </a:buClr>
                <a:buFont typeface="Wingdings" pitchFamily="2" charset="2"/>
                <a:buChar char="v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buClrTx/>
                <a:buFontTx/>
                <a:buNone/>
              </a:pPr>
              <a:r>
                <a:rPr lang="en-US" altLang="en-US" sz="1400" b="1" dirty="0">
                  <a:latin typeface="Cambria" pitchFamily="18" charset="0"/>
                </a:rPr>
                <a:t>Specifications</a:t>
              </a:r>
            </a:p>
          </p:txBody>
        </p:sp>
        <p:sp>
          <p:nvSpPr>
            <p:cNvPr id="13" name="TextBox 33"/>
            <p:cNvSpPr txBox="1">
              <a:spLocks noChangeArrowheads="1"/>
            </p:cNvSpPr>
            <p:nvPr/>
          </p:nvSpPr>
          <p:spPr bwMode="auto">
            <a:xfrm>
              <a:off x="3587750" y="2012950"/>
              <a:ext cx="903288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FF0000"/>
                </a:buClr>
                <a:buFont typeface="Wingdings" pitchFamily="2" charset="2"/>
                <a:buChar char="Ø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F0000"/>
                </a:buClr>
                <a:buChar char="o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FF0000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FF0000"/>
                </a:buClr>
                <a:buFont typeface="Wingdings" pitchFamily="2" charset="2"/>
                <a:buChar char="v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buClrTx/>
                <a:buFontTx/>
                <a:buNone/>
              </a:pPr>
              <a:r>
                <a:rPr lang="en-US" altLang="en-US" sz="1400" b="1" dirty="0">
                  <a:latin typeface="Cambria" pitchFamily="18" charset="0"/>
                </a:rPr>
                <a:t>Relevant</a:t>
              </a:r>
            </a:p>
          </p:txBody>
        </p:sp>
        <p:sp>
          <p:nvSpPr>
            <p:cNvPr id="14" name="TextBox 34"/>
            <p:cNvSpPr txBox="1">
              <a:spLocks noChangeArrowheads="1"/>
            </p:cNvSpPr>
            <p:nvPr/>
          </p:nvSpPr>
          <p:spPr bwMode="auto">
            <a:xfrm>
              <a:off x="2895600" y="2336800"/>
              <a:ext cx="947738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FF0000"/>
                </a:buClr>
                <a:buFont typeface="Wingdings" pitchFamily="2" charset="2"/>
                <a:buChar char="Ø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F0000"/>
                </a:buClr>
                <a:buChar char="o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FF0000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FF0000"/>
                </a:buClr>
                <a:buFont typeface="Wingdings" pitchFamily="2" charset="2"/>
                <a:buChar char="v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buClrTx/>
                <a:buFontTx/>
                <a:buNone/>
              </a:pPr>
              <a:r>
                <a:rPr lang="en-US" altLang="en-US" sz="1400" b="1" dirty="0">
                  <a:latin typeface="Cambria" pitchFamily="18" charset="0"/>
                </a:rPr>
                <a:t>Clinically</a:t>
              </a:r>
            </a:p>
          </p:txBody>
        </p:sp>
        <p:graphicFrame>
          <p:nvGraphicFramePr>
            <p:cNvPr id="15" name="Diagram 14"/>
            <p:cNvGraphicFramePr/>
            <p:nvPr>
              <p:extLst>
                <p:ext uri="{D42A27DB-BD31-4B8C-83A1-F6EECF244321}">
                  <p14:modId xmlns:p14="http://schemas.microsoft.com/office/powerpoint/2010/main" val="2186357385"/>
                </p:ext>
              </p:extLst>
            </p:nvPr>
          </p:nvGraphicFramePr>
          <p:xfrm>
            <a:off x="2762562" y="3016865"/>
            <a:ext cx="3574908" cy="2164735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4" r:lo="rId5" r:qs="rId6" r:cs="rId7"/>
            </a:graphicData>
          </a:graphic>
        </p:graphicFrame>
        <p:sp>
          <p:nvSpPr>
            <p:cNvPr id="16" name="Rectangle 2"/>
            <p:cNvSpPr txBox="1">
              <a:spLocks noChangeArrowheads="1"/>
            </p:cNvSpPr>
            <p:nvPr/>
          </p:nvSpPr>
          <p:spPr bwMode="auto">
            <a:xfrm>
              <a:off x="549275" y="838200"/>
              <a:ext cx="8366125" cy="7318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rgbClr val="006699"/>
                  </a:solidFill>
                  <a:latin typeface="+mj-lt"/>
                  <a:ea typeface="+mj-ea"/>
                  <a:cs typeface="+mj-cs"/>
                </a:defRPr>
              </a:lvl1pPr>
              <a:lvl2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rgbClr val="006699"/>
                  </a:solidFill>
                  <a:latin typeface="Arial" charset="0"/>
                  <a:cs typeface="Arial" charset="0"/>
                </a:defRPr>
              </a:lvl2pPr>
              <a:lvl3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rgbClr val="006699"/>
                  </a:solidFill>
                  <a:latin typeface="Arial" charset="0"/>
                  <a:cs typeface="Arial" charset="0"/>
                </a:defRPr>
              </a:lvl3pPr>
              <a:lvl4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rgbClr val="006699"/>
                  </a:solidFill>
                  <a:latin typeface="Arial" charset="0"/>
                  <a:cs typeface="Arial" charset="0"/>
                </a:defRPr>
              </a:lvl4pPr>
              <a:lvl5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rgbClr val="006699"/>
                  </a:solidFill>
                  <a:latin typeface="Arial" charset="0"/>
                  <a:cs typeface="Arial" charset="0"/>
                </a:defRPr>
              </a:lvl5pPr>
              <a:lvl6pPr marL="457200" algn="l" rtl="0" fontAlgn="base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rgbClr val="006699"/>
                  </a:solidFill>
                  <a:latin typeface="Arial" charset="0"/>
                  <a:cs typeface="Arial" charset="0"/>
                </a:defRPr>
              </a:lvl6pPr>
              <a:lvl7pPr marL="914400" algn="l" rtl="0" fontAlgn="base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rgbClr val="006699"/>
                  </a:solidFill>
                  <a:latin typeface="Arial" charset="0"/>
                  <a:cs typeface="Arial" charset="0"/>
                </a:defRPr>
              </a:lvl7pPr>
              <a:lvl8pPr marL="1371600" algn="l" rtl="0" fontAlgn="base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rgbClr val="006699"/>
                  </a:solidFill>
                  <a:latin typeface="Arial" charset="0"/>
                  <a:cs typeface="Arial" charset="0"/>
                </a:defRPr>
              </a:lvl8pPr>
              <a:lvl9pPr marL="1828800" algn="l" rtl="0" fontAlgn="base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rgbClr val="006699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i="1" kern="0" dirty="0" smtClean="0">
                <a:solidFill>
                  <a:schemeClr val="tx1"/>
                </a:solidFill>
              </a:endParaRPr>
            </a:p>
          </p:txBody>
        </p:sp>
        <p:pic>
          <p:nvPicPr>
            <p:cNvPr id="17" name="Picture 4" descr="C:\Users\suarezs\AppData\Local\Microsoft\Windows\Temporary Internet Files\Content.IE5\J2PCST1P\Footsteps_icon.svg[1].png"/>
            <p:cNvPicPr>
              <a:picLocks noChangeAspect="1" noChangeArrowheads="1"/>
            </p:cNvPicPr>
            <p:nvPr/>
          </p:nvPicPr>
          <p:blipFill>
            <a:blip r:embed="rId9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1963" y="5981700"/>
              <a:ext cx="285750" cy="285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" name="Picture 4" descr="C:\Users\suarezs\AppData\Local\Microsoft\Windows\Temporary Internet Files\Content.IE5\J2PCST1P\Footsteps_icon.svg[1].png"/>
            <p:cNvPicPr>
              <a:picLocks noChangeAspect="1" noChangeArrowheads="1"/>
            </p:cNvPicPr>
            <p:nvPr/>
          </p:nvPicPr>
          <p:blipFill>
            <a:blip r:embed="rId9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18113" y="5449888"/>
              <a:ext cx="285750" cy="285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Picture 4" descr="C:\Users\suarezs\AppData\Local\Microsoft\Windows\Temporary Internet Files\Content.IE5\J2PCST1P\Footsteps_icon.svg[1].png"/>
            <p:cNvPicPr>
              <a:picLocks noChangeAspect="1" noChangeArrowheads="1"/>
            </p:cNvPicPr>
            <p:nvPr/>
          </p:nvPicPr>
          <p:blipFill>
            <a:blip r:embed="rId9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89463" y="5553075"/>
              <a:ext cx="285750" cy="285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" name="Picture 4" descr="C:\Users\suarezs\AppData\Local\Microsoft\Windows\Temporary Internet Files\Content.IE5\J2PCST1P\Footsteps_icon.svg[1].png"/>
            <p:cNvPicPr>
              <a:picLocks noChangeAspect="1" noChangeArrowheads="1"/>
            </p:cNvPicPr>
            <p:nvPr/>
          </p:nvPicPr>
          <p:blipFill>
            <a:blip r:embed="rId9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75238" y="5981700"/>
              <a:ext cx="285750" cy="285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" name="Picture 4" descr="C:\Users\suarezs\AppData\Local\Microsoft\Windows\Temporary Internet Files\Content.IE5\J2PCST1P\Footsteps_icon.svg[1].png"/>
            <p:cNvPicPr>
              <a:picLocks noChangeAspect="1" noChangeArrowheads="1"/>
            </p:cNvPicPr>
            <p:nvPr/>
          </p:nvPicPr>
          <p:blipFill>
            <a:blip r:embed="rId9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38875" y="5581650"/>
              <a:ext cx="285750" cy="285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Title 1"/>
          <p:cNvSpPr txBox="1">
            <a:spLocks/>
          </p:cNvSpPr>
          <p:nvPr/>
        </p:nvSpPr>
        <p:spPr>
          <a:xfrm>
            <a:off x="243795" y="1215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1" i="1" kern="1200" baseline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2800" dirty="0" smtClean="0"/>
              <a:t>Are We </a:t>
            </a:r>
            <a:r>
              <a:rPr lang="en-US" altLang="en-US" sz="2800" dirty="0"/>
              <a:t>T</a:t>
            </a:r>
            <a:r>
              <a:rPr lang="en-US" altLang="en-US" sz="2800" dirty="0" smtClean="0"/>
              <a:t>here </a:t>
            </a:r>
            <a:r>
              <a:rPr lang="en-US" altLang="en-US" sz="2800" dirty="0"/>
              <a:t>Y</a:t>
            </a:r>
            <a:r>
              <a:rPr lang="en-US" altLang="en-US" sz="2800" dirty="0" smtClean="0"/>
              <a:t>et? What </a:t>
            </a:r>
            <a:r>
              <a:rPr lang="en-US" altLang="en-US" sz="2800" dirty="0" smtClean="0"/>
              <a:t>Are </a:t>
            </a:r>
            <a:r>
              <a:rPr lang="en-US" altLang="en-US" sz="2800" dirty="0" smtClean="0"/>
              <a:t>the </a:t>
            </a:r>
            <a:r>
              <a:rPr lang="en-US" altLang="en-US" sz="2800" dirty="0" smtClean="0"/>
              <a:t>Current </a:t>
            </a:r>
            <a:r>
              <a:rPr lang="en-US" altLang="en-US" sz="2800" dirty="0"/>
              <a:t>E</a:t>
            </a:r>
            <a:r>
              <a:rPr lang="en-US" altLang="en-US" sz="2800" dirty="0" smtClean="0"/>
              <a:t>merging </a:t>
            </a:r>
            <a:r>
              <a:rPr lang="en-US" altLang="en-US" sz="2800" dirty="0"/>
              <a:t>T</a:t>
            </a:r>
            <a:r>
              <a:rPr lang="en-US" altLang="en-US" sz="2800" dirty="0" smtClean="0"/>
              <a:t>rends</a:t>
            </a:r>
            <a:r>
              <a:rPr lang="en-US" altLang="en-US" sz="2800" dirty="0" smtClean="0"/>
              <a:t>?</a:t>
            </a:r>
            <a:endParaRPr lang="en-US" altLang="en-US" sz="2800" dirty="0"/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6934200" y="6589713"/>
            <a:ext cx="2133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18103C09-E3A6-4AE0-BA4A-BC85E20B197A}" type="slidenum">
              <a:rPr lang="en-US" altLang="en-US" smtClean="0"/>
              <a:pPr>
                <a:defRPr/>
              </a:pPr>
              <a:t>19</a:t>
            </a:fld>
            <a:endParaRPr lang="en-US" altLang="en-US" dirty="0"/>
          </a:p>
        </p:txBody>
      </p:sp>
      <p:cxnSp>
        <p:nvCxnSpPr>
          <p:cNvPr id="22" name="Straight Connector 21"/>
          <p:cNvCxnSpPr/>
          <p:nvPr/>
        </p:nvCxnSpPr>
        <p:spPr>
          <a:xfrm>
            <a:off x="375557" y="985274"/>
            <a:ext cx="7868557" cy="11289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3371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854" y="143199"/>
            <a:ext cx="8509103" cy="926020"/>
          </a:xfrm>
        </p:spPr>
        <p:txBody>
          <a:bodyPr/>
          <a:lstStyle/>
          <a:p>
            <a:r>
              <a:rPr lang="en-US" sz="4400" dirty="0" smtClean="0"/>
              <a:t>OUTLINE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118232"/>
            <a:ext cx="8509103" cy="5526394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Definition of Clinically Relevant Drug Product Specifications (CRDPS)</a:t>
            </a:r>
          </a:p>
          <a:p>
            <a:endParaRPr lang="en-US" dirty="0" smtClean="0"/>
          </a:p>
          <a:p>
            <a:r>
              <a:rPr lang="en-US" b="1" dirty="0" smtClean="0"/>
              <a:t>Data needed</a:t>
            </a:r>
          </a:p>
          <a:p>
            <a:pPr lvl="1"/>
            <a:r>
              <a:rPr lang="en-US" dirty="0" smtClean="0"/>
              <a:t>The role of QbD implementation  as  a platform for enabling the establishment of CDRPS</a:t>
            </a:r>
          </a:p>
          <a:p>
            <a:pPr lvl="1"/>
            <a:r>
              <a:rPr lang="en-US" dirty="0"/>
              <a:t>The </a:t>
            </a:r>
            <a:r>
              <a:rPr lang="en-US" dirty="0" smtClean="0"/>
              <a:t>importance </a:t>
            </a:r>
            <a:r>
              <a:rPr lang="en-US" dirty="0"/>
              <a:t>of stablishing a link between product quality attributes,  </a:t>
            </a:r>
            <a:r>
              <a:rPr lang="en-US" dirty="0" smtClean="0"/>
              <a:t>dissolution </a:t>
            </a:r>
            <a:r>
              <a:rPr lang="en-US" dirty="0"/>
              <a:t>and  in </a:t>
            </a:r>
            <a:r>
              <a:rPr lang="en-US" dirty="0" smtClean="0"/>
              <a:t>vivo performance</a:t>
            </a:r>
            <a:endParaRPr lang="en-US" dirty="0"/>
          </a:p>
          <a:p>
            <a:pPr lvl="2"/>
            <a:r>
              <a:rPr lang="en-US" dirty="0" smtClean="0"/>
              <a:t>The </a:t>
            </a:r>
            <a:r>
              <a:rPr lang="en-US" dirty="0"/>
              <a:t>role of biopharmaceutics tools: dissolution and BA/BE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628650"/>
            <a:r>
              <a:rPr lang="en-US" b="1" dirty="0" smtClean="0"/>
              <a:t>Approaches/Criteria in setting CRDPS</a:t>
            </a:r>
          </a:p>
          <a:p>
            <a:pPr lvl="1"/>
            <a:r>
              <a:rPr lang="en-US" dirty="0" smtClean="0"/>
              <a:t>Currently used approaches and emerging tools</a:t>
            </a:r>
          </a:p>
          <a:p>
            <a:pPr lvl="2"/>
            <a:r>
              <a:rPr lang="en-US" dirty="0" smtClean="0"/>
              <a:t>Advantages and disadvantages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b="1" dirty="0" smtClean="0"/>
              <a:t>Concluding remarks</a:t>
            </a:r>
          </a:p>
          <a:p>
            <a:pPr lvl="1"/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767644" y="951492"/>
            <a:ext cx="7303912" cy="11289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1837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828" y="0"/>
            <a:ext cx="8229600" cy="738665"/>
          </a:xfrm>
        </p:spPr>
        <p:txBody>
          <a:bodyPr>
            <a:normAutofit fontScale="90000"/>
          </a:bodyPr>
          <a:lstStyle/>
          <a:p>
            <a:r>
              <a:rPr lang="en-US" altLang="en-US" dirty="0" smtClean="0"/>
              <a:t>The </a:t>
            </a:r>
            <a:r>
              <a:rPr lang="en-US" altLang="en-US" dirty="0"/>
              <a:t>Utility of In Silico PBPK M&amp;S</a:t>
            </a:r>
          </a:p>
        </p:txBody>
      </p:sp>
      <p:grpSp>
        <p:nvGrpSpPr>
          <p:cNvPr id="1030" name="Group 1029"/>
          <p:cNvGrpSpPr/>
          <p:nvPr/>
        </p:nvGrpSpPr>
        <p:grpSpPr>
          <a:xfrm>
            <a:off x="2142892" y="820350"/>
            <a:ext cx="5559615" cy="5662379"/>
            <a:chOff x="1409961" y="1013303"/>
            <a:chExt cx="5559615" cy="5662379"/>
          </a:xfrm>
        </p:grpSpPr>
        <p:grpSp>
          <p:nvGrpSpPr>
            <p:cNvPr id="4" name="Group 69"/>
            <p:cNvGrpSpPr>
              <a:grpSpLocks/>
            </p:cNvGrpSpPr>
            <p:nvPr/>
          </p:nvGrpSpPr>
          <p:grpSpPr bwMode="auto">
            <a:xfrm>
              <a:off x="1652495" y="1013303"/>
              <a:ext cx="5317081" cy="5662379"/>
              <a:chOff x="166178" y="282115"/>
              <a:chExt cx="8681650" cy="5972021"/>
            </a:xfrm>
          </p:grpSpPr>
          <p:sp>
            <p:nvSpPr>
              <p:cNvPr id="5" name="Rounded Rectangle 4"/>
              <p:cNvSpPr/>
              <p:nvPr/>
            </p:nvSpPr>
            <p:spPr>
              <a:xfrm>
                <a:off x="166178" y="282115"/>
                <a:ext cx="4965294" cy="1067056"/>
              </a:xfrm>
              <a:prstGeom prst="roundRect">
                <a:avLst/>
              </a:prstGeom>
              <a:noFill/>
              <a:ln w="19050">
                <a:solidFill>
                  <a:srgbClr val="006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400" b="1" dirty="0">
                    <a:solidFill>
                      <a:schemeClr val="tx1"/>
                    </a:solidFill>
                  </a:rPr>
                  <a:t>Prior knowledge (product properties and API physicochemical properties), BA/BE data from phase 1/Initial Risk Assessment</a:t>
                </a:r>
                <a:endParaRPr lang="en-US" sz="140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6" name="Straight Arrow Connector 5"/>
              <p:cNvCxnSpPr/>
              <p:nvPr/>
            </p:nvCxnSpPr>
            <p:spPr>
              <a:xfrm>
                <a:off x="2326800" y="1386481"/>
                <a:ext cx="15230" cy="385036"/>
              </a:xfrm>
              <a:prstGeom prst="straightConnector1">
                <a:avLst/>
              </a:prstGeom>
              <a:ln w="31750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Rounded Rectangle 6"/>
              <p:cNvSpPr/>
              <p:nvPr/>
            </p:nvSpPr>
            <p:spPr>
              <a:xfrm>
                <a:off x="381588" y="1787999"/>
                <a:ext cx="3979634" cy="655157"/>
              </a:xfrm>
              <a:prstGeom prst="roundRect">
                <a:avLst/>
              </a:prstGeom>
              <a:noFill/>
              <a:ln w="19050">
                <a:solidFill>
                  <a:srgbClr val="006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400" b="1" dirty="0">
                    <a:solidFill>
                      <a:schemeClr val="tx1"/>
                    </a:solidFill>
                  </a:rPr>
                  <a:t>Conduct deconvolution of concentration-time profiles</a:t>
                </a:r>
                <a:endParaRPr lang="en-US" sz="140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8" name="Straight Arrow Connector 7"/>
              <p:cNvCxnSpPr/>
              <p:nvPr/>
            </p:nvCxnSpPr>
            <p:spPr>
              <a:xfrm>
                <a:off x="2342030" y="2449059"/>
                <a:ext cx="0" cy="313401"/>
              </a:xfrm>
              <a:prstGeom prst="straightConnector1">
                <a:avLst/>
              </a:prstGeom>
              <a:ln w="31750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" name="Rounded Rectangle 8"/>
              <p:cNvSpPr/>
              <p:nvPr/>
            </p:nvSpPr>
            <p:spPr>
              <a:xfrm>
                <a:off x="409873" y="4133964"/>
                <a:ext cx="3807741" cy="1067055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  <a:ln w="19050">
                <a:solidFill>
                  <a:srgbClr val="006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400" b="1" dirty="0">
                    <a:solidFill>
                      <a:schemeClr val="tx1"/>
                    </a:solidFill>
                  </a:rPr>
                  <a:t>Use </a:t>
                </a:r>
                <a:r>
                  <a:rPr lang="en-US" sz="1400" b="1" i="1" dirty="0">
                    <a:solidFill>
                      <a:schemeClr val="tx1"/>
                    </a:solidFill>
                  </a:rPr>
                  <a:t>in silico </a:t>
                </a:r>
                <a:r>
                  <a:rPr lang="en-US" sz="1400" b="1" dirty="0">
                    <a:solidFill>
                      <a:schemeClr val="tx1"/>
                    </a:solidFill>
                  </a:rPr>
                  <a:t>PBPK model to predict concentration-time profile  with  </a:t>
                </a:r>
                <a:r>
                  <a:rPr lang="en-US" sz="1400" b="1" dirty="0" smtClean="0">
                    <a:solidFill>
                      <a:schemeClr val="tx1"/>
                    </a:solidFill>
                  </a:rPr>
                  <a:t>dissolution </a:t>
                </a:r>
                <a:r>
                  <a:rPr lang="en-US" sz="1400" b="1" dirty="0">
                    <a:solidFill>
                      <a:schemeClr val="tx1"/>
                    </a:solidFill>
                  </a:rPr>
                  <a:t>profile  as an input</a:t>
                </a:r>
              </a:p>
            </p:txBody>
          </p:sp>
          <p:sp>
            <p:nvSpPr>
              <p:cNvPr id="10" name="Rounded Rectangle 9"/>
              <p:cNvSpPr/>
              <p:nvPr/>
            </p:nvSpPr>
            <p:spPr>
              <a:xfrm>
                <a:off x="381588" y="2814694"/>
                <a:ext cx="3803390" cy="834243"/>
              </a:xfrm>
              <a:prstGeom prst="roundRect">
                <a:avLst/>
              </a:prstGeom>
              <a:noFill/>
              <a:ln w="19050">
                <a:solidFill>
                  <a:srgbClr val="006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400" b="1" dirty="0">
                    <a:solidFill>
                      <a:schemeClr val="tx1"/>
                    </a:solidFill>
                  </a:rPr>
                  <a:t>Develop a dissolution method (DM)  that mimics the deconvoluted profile</a:t>
                </a:r>
              </a:p>
            </p:txBody>
          </p:sp>
          <p:sp>
            <p:nvSpPr>
              <p:cNvPr id="11" name="Rounded Rectangle 10"/>
              <p:cNvSpPr/>
              <p:nvPr/>
            </p:nvSpPr>
            <p:spPr>
              <a:xfrm>
                <a:off x="5505720" y="1579000"/>
                <a:ext cx="3342108" cy="870060"/>
              </a:xfrm>
              <a:prstGeom prst="roundRect">
                <a:avLst/>
              </a:prstGeom>
              <a:noFill/>
              <a:ln w="19050">
                <a:solidFill>
                  <a:srgbClr val="006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400" b="1" dirty="0">
                    <a:solidFill>
                      <a:schemeClr val="tx1"/>
                    </a:solidFill>
                  </a:rPr>
                  <a:t>Use the DM as an endpoint in the DoE studies</a:t>
                </a:r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>
                <a:off x="4217615" y="3338115"/>
                <a:ext cx="496094" cy="0"/>
              </a:xfrm>
              <a:prstGeom prst="line">
                <a:avLst/>
              </a:prstGeom>
              <a:ln w="317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Rounded Rectangle 12"/>
              <p:cNvSpPr/>
              <p:nvPr/>
            </p:nvSpPr>
            <p:spPr>
              <a:xfrm>
                <a:off x="5320772" y="2960948"/>
                <a:ext cx="3289888" cy="993929"/>
              </a:xfrm>
              <a:prstGeom prst="roundRect">
                <a:avLst/>
              </a:prstGeom>
              <a:noFill/>
              <a:ln w="19050">
                <a:solidFill>
                  <a:srgbClr val="006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400" b="1" dirty="0">
                    <a:solidFill>
                      <a:schemeClr val="tx1"/>
                    </a:solidFill>
                  </a:rPr>
                  <a:t>Determine BA for all product variants (e.g. changes in PSD)</a:t>
                </a:r>
              </a:p>
            </p:txBody>
          </p:sp>
          <p:sp>
            <p:nvSpPr>
              <p:cNvPr id="14" name="Rounded Rectangle 13"/>
              <p:cNvSpPr/>
              <p:nvPr/>
            </p:nvSpPr>
            <p:spPr>
              <a:xfrm>
                <a:off x="6178058" y="4365283"/>
                <a:ext cx="2075763" cy="656650"/>
              </a:xfrm>
              <a:prstGeom prst="roundRect">
                <a:avLst/>
              </a:prstGeom>
              <a:noFill/>
              <a:ln w="19050">
                <a:solidFill>
                  <a:srgbClr val="006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400" b="1" dirty="0">
                    <a:solidFill>
                      <a:schemeClr val="tx1"/>
                    </a:solidFill>
                  </a:rPr>
                  <a:t>Established IVIVC/R </a:t>
                </a:r>
              </a:p>
            </p:txBody>
          </p:sp>
          <p:sp>
            <p:nvSpPr>
              <p:cNvPr id="15" name="Text Box 13"/>
              <p:cNvSpPr txBox="1">
                <a:spLocks noChangeArrowheads="1"/>
              </p:cNvSpPr>
              <p:nvPr/>
            </p:nvSpPr>
            <p:spPr bwMode="auto">
              <a:xfrm>
                <a:off x="1575673" y="5498989"/>
                <a:ext cx="4306012" cy="755147"/>
              </a:xfrm>
              <a:prstGeom prst="rect">
                <a:avLst/>
              </a:prstGeom>
              <a:solidFill>
                <a:srgbClr val="66FF33"/>
              </a:solidFill>
              <a:ln w="19050">
                <a:solidFill>
                  <a:srgbClr val="0080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 eaLnBrk="0" hangingPunct="0">
                  <a:buClr>
                    <a:srgbClr val="FF0000"/>
                  </a:buClr>
                  <a:buFont typeface="Wingdings" pitchFamily="2" charset="2"/>
                  <a:buChar char="Ø"/>
                  <a:defRPr sz="28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buClr>
                    <a:srgbClr val="FF0000"/>
                  </a:buClr>
                  <a:buChar char="o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buClr>
                    <a:srgbClr val="FF0000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buClr>
                    <a:srgbClr val="FF0000"/>
                  </a:buClr>
                  <a:buFont typeface="Wingdings" pitchFamily="2" charset="2"/>
                  <a:buChar char="v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buChar char="»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fontAlgn="auto">
                  <a:spcBef>
                    <a:spcPct val="30000"/>
                  </a:spcBef>
                  <a:spcAft>
                    <a:spcPts val="0"/>
                  </a:spcAft>
                  <a:buClrTx/>
                  <a:buFontTx/>
                  <a:buNone/>
                  <a:defRPr/>
                </a:pPr>
                <a:r>
                  <a:rPr lang="en-US" altLang="en-US" sz="1400" b="1" dirty="0" smtClean="0">
                    <a:latin typeface="+mn-lt"/>
                  </a:rPr>
                  <a:t>CRDPS Ranges chosen to ensure similar (BE) product performance</a:t>
                </a:r>
              </a:p>
              <a:p>
                <a:pPr algn="ctr" fontAlgn="auto">
                  <a:spcBef>
                    <a:spcPct val="30000"/>
                  </a:spcBef>
                  <a:spcAft>
                    <a:spcPts val="0"/>
                  </a:spcAft>
                  <a:buClrTx/>
                  <a:buFontTx/>
                  <a:buNone/>
                  <a:defRPr/>
                </a:pPr>
                <a:endParaRPr lang="en-US" altLang="en-US" sz="1400" b="1" dirty="0" smtClean="0">
                  <a:latin typeface="+mn-lt"/>
                </a:endParaRPr>
              </a:p>
            </p:txBody>
          </p:sp>
          <p:cxnSp>
            <p:nvCxnSpPr>
              <p:cNvPr id="16" name="Straight Arrow Connector 15"/>
              <p:cNvCxnSpPr/>
              <p:nvPr/>
            </p:nvCxnSpPr>
            <p:spPr>
              <a:xfrm flipH="1" flipV="1">
                <a:off x="4718061" y="2184908"/>
                <a:ext cx="17407" cy="1178985"/>
              </a:xfrm>
              <a:prstGeom prst="straightConnector1">
                <a:avLst/>
              </a:prstGeom>
              <a:ln w="31750">
                <a:solidFill>
                  <a:srgbClr val="00B05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Arrow Connector 16"/>
              <p:cNvCxnSpPr/>
              <p:nvPr/>
            </p:nvCxnSpPr>
            <p:spPr>
              <a:xfrm>
                <a:off x="4726764" y="2184908"/>
                <a:ext cx="809417" cy="0"/>
              </a:xfrm>
              <a:prstGeom prst="straightConnector1">
                <a:avLst/>
              </a:prstGeom>
              <a:ln w="31750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/>
              <p:cNvCxnSpPr/>
              <p:nvPr/>
            </p:nvCxnSpPr>
            <p:spPr>
              <a:xfrm>
                <a:off x="7087564" y="2571435"/>
                <a:ext cx="0" cy="334294"/>
              </a:xfrm>
              <a:prstGeom prst="straightConnector1">
                <a:avLst/>
              </a:prstGeom>
              <a:ln w="31750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Arrow Connector 21"/>
              <p:cNvCxnSpPr/>
              <p:nvPr/>
            </p:nvCxnSpPr>
            <p:spPr>
              <a:xfrm flipH="1">
                <a:off x="7087564" y="3981740"/>
                <a:ext cx="0" cy="313401"/>
              </a:xfrm>
              <a:prstGeom prst="straightConnector1">
                <a:avLst/>
              </a:prstGeom>
              <a:ln w="31750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Arrow Connector 24"/>
              <p:cNvCxnSpPr/>
              <p:nvPr/>
            </p:nvCxnSpPr>
            <p:spPr>
              <a:xfrm flipH="1">
                <a:off x="4921318" y="4896572"/>
                <a:ext cx="1217578" cy="490447"/>
              </a:xfrm>
              <a:prstGeom prst="straightConnector1">
                <a:avLst/>
              </a:prstGeom>
              <a:ln w="31750">
                <a:solidFill>
                  <a:schemeClr val="bg2">
                    <a:lumMod val="50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6" name="Straight Arrow Connector 25"/>
            <p:cNvCxnSpPr/>
            <p:nvPr/>
          </p:nvCxnSpPr>
          <p:spPr bwMode="auto">
            <a:xfrm flipV="1">
              <a:off x="3264943" y="4230387"/>
              <a:ext cx="1" cy="424502"/>
            </a:xfrm>
            <a:prstGeom prst="straightConnector1">
              <a:avLst/>
            </a:prstGeom>
            <a:ln w="3175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 bwMode="auto">
            <a:xfrm flipH="1" flipV="1">
              <a:off x="1409961" y="1592748"/>
              <a:ext cx="10661" cy="3436346"/>
            </a:xfrm>
            <a:prstGeom prst="straightConnector1">
              <a:avLst/>
            </a:prstGeom>
            <a:ln w="31750">
              <a:solidFill>
                <a:schemeClr val="accent2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 bwMode="auto">
            <a:xfrm>
              <a:off x="1424043" y="5029094"/>
              <a:ext cx="360380" cy="0"/>
            </a:xfrm>
            <a:prstGeom prst="straightConnector1">
              <a:avLst/>
            </a:prstGeom>
            <a:ln w="31750">
              <a:solidFill>
                <a:schemeClr val="accent2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 bwMode="auto">
            <a:xfrm flipH="1">
              <a:off x="1424043" y="1592748"/>
              <a:ext cx="228452" cy="0"/>
            </a:xfrm>
            <a:prstGeom prst="straightConnector1">
              <a:avLst/>
            </a:prstGeom>
            <a:ln w="31750">
              <a:solidFill>
                <a:schemeClr val="accent2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9" idx="3"/>
            </p:cNvCxnSpPr>
            <p:nvPr/>
          </p:nvCxnSpPr>
          <p:spPr bwMode="auto">
            <a:xfrm>
              <a:off x="4133799" y="5171303"/>
              <a:ext cx="1123384" cy="0"/>
            </a:xfrm>
            <a:prstGeom prst="straightConnector1">
              <a:avLst/>
            </a:prstGeom>
            <a:ln w="31750">
              <a:solidFill>
                <a:schemeClr val="accent2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 bwMode="auto">
            <a:xfrm>
              <a:off x="3006418" y="4223956"/>
              <a:ext cx="0" cy="297152"/>
            </a:xfrm>
            <a:prstGeom prst="straightConnector1">
              <a:avLst/>
            </a:prstGeom>
            <a:ln w="3175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9" name="Straight Connector 38"/>
          <p:cNvCxnSpPr/>
          <p:nvPr/>
        </p:nvCxnSpPr>
        <p:spPr>
          <a:xfrm>
            <a:off x="776078" y="665043"/>
            <a:ext cx="7303912" cy="11289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31" name="TextBox 1030"/>
          <p:cNvSpPr txBox="1"/>
          <p:nvPr/>
        </p:nvSpPr>
        <p:spPr>
          <a:xfrm>
            <a:off x="187307" y="6518535"/>
            <a:ext cx="78020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Adapted from Suarez, S. </a:t>
            </a:r>
            <a:r>
              <a:rPr lang="en-US" sz="1200" dirty="0"/>
              <a:t>Strategies for developing  dissolution test methods fitted for purpose</a:t>
            </a:r>
            <a:r>
              <a:rPr lang="en-US" sz="1200" dirty="0" smtClean="0"/>
              <a:t>. AAPS Annual Meeting 2015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928253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50022" y="2325819"/>
            <a:ext cx="5072870" cy="3752138"/>
            <a:chOff x="350022" y="2124218"/>
            <a:chExt cx="5370706" cy="3501862"/>
          </a:xfrm>
        </p:grpSpPr>
        <p:pic>
          <p:nvPicPr>
            <p:cNvPr id="4" name="Picture 3"/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5303" y="2237085"/>
              <a:ext cx="5305425" cy="338899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</p:pic>
        <p:sp>
          <p:nvSpPr>
            <p:cNvPr id="5" name="Rectangle 55"/>
            <p:cNvSpPr>
              <a:spLocks noChangeArrowheads="1"/>
            </p:cNvSpPr>
            <p:nvPr/>
          </p:nvSpPr>
          <p:spPr bwMode="auto">
            <a:xfrm>
              <a:off x="845718" y="5271500"/>
              <a:ext cx="4604957" cy="2872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/>
          </p:spPr>
          <p:txBody>
            <a:bodyPr wrap="squar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FF0000"/>
                </a:buClr>
                <a:buFont typeface="Wingdings" pitchFamily="2" charset="2"/>
                <a:buChar char="Ø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F0000"/>
                </a:buClr>
                <a:buChar char="o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FF0000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FF0000"/>
                </a:buClr>
                <a:buFont typeface="Wingdings" pitchFamily="2" charset="2"/>
                <a:buChar char="v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buClrTx/>
                <a:buFontTx/>
                <a:buNone/>
              </a:pPr>
              <a:r>
                <a:rPr lang="en-US" altLang="en-US" sz="2000" b="1" dirty="0" smtClean="0">
                  <a:solidFill>
                    <a:srgbClr val="000000"/>
                  </a:solidFill>
                  <a:latin typeface="+mn-lt"/>
                </a:rPr>
                <a:t>Time (min)</a:t>
              </a:r>
              <a:endParaRPr lang="en-US" altLang="en-US" sz="2000" dirty="0">
                <a:latin typeface="+mn-lt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4176799" y="4244212"/>
              <a:ext cx="1246093" cy="91308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55"/>
            <p:cNvSpPr>
              <a:spLocks noChangeArrowheads="1"/>
            </p:cNvSpPr>
            <p:nvPr/>
          </p:nvSpPr>
          <p:spPr bwMode="auto">
            <a:xfrm rot="16200000">
              <a:off x="-1248493" y="3722733"/>
              <a:ext cx="3501862" cy="3048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/>
          </p:spPr>
          <p:txBody>
            <a:bodyPr wrap="squar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FF0000"/>
                </a:buClr>
                <a:buFont typeface="Wingdings" pitchFamily="2" charset="2"/>
                <a:buChar char="Ø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F0000"/>
                </a:buClr>
                <a:buChar char="o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FF0000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FF0000"/>
                </a:buClr>
                <a:buFont typeface="Wingdings" pitchFamily="2" charset="2"/>
                <a:buChar char="v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buClrTx/>
                <a:buFontTx/>
                <a:buNone/>
              </a:pPr>
              <a:r>
                <a:rPr lang="en-US" altLang="en-US" sz="2000" b="1" dirty="0" smtClean="0">
                  <a:solidFill>
                    <a:srgbClr val="000000"/>
                  </a:solidFill>
                  <a:latin typeface="+mn-lt"/>
                </a:rPr>
                <a:t>Dissolution (%)</a:t>
              </a:r>
              <a:endParaRPr lang="en-US" altLang="en-US" sz="2000" dirty="0">
                <a:latin typeface="+mn-lt"/>
              </a:endParaRPr>
            </a:p>
          </p:txBody>
        </p:sp>
      </p:grpSp>
      <p:sp>
        <p:nvSpPr>
          <p:cNvPr id="8" name="Line 47"/>
          <p:cNvSpPr>
            <a:spLocks noChangeShapeType="1"/>
          </p:cNvSpPr>
          <p:nvPr/>
        </p:nvSpPr>
        <p:spPr bwMode="auto">
          <a:xfrm>
            <a:off x="1292183" y="2118021"/>
            <a:ext cx="31753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9" name="Text Box 27"/>
          <p:cNvSpPr txBox="1">
            <a:spLocks noChangeArrowheads="1"/>
          </p:cNvSpPr>
          <p:nvPr/>
        </p:nvSpPr>
        <p:spPr bwMode="auto">
          <a:xfrm>
            <a:off x="5593122" y="2184673"/>
            <a:ext cx="2620060" cy="566309"/>
          </a:xfrm>
          <a:prstGeom prst="rect">
            <a:avLst/>
          </a:prstGeom>
          <a:noFill/>
          <a:ln w="25400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FF0000"/>
              </a:buClr>
              <a:buChar char="o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v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1400" b="1" dirty="0" smtClean="0">
                <a:latin typeface="+mn-lt"/>
              </a:rPr>
              <a:t>CRDP ranges: Pass</a:t>
            </a:r>
          </a:p>
          <a:p>
            <a:pPr eaLnBrk="1" hangingPunct="1">
              <a:buClrTx/>
              <a:buFontTx/>
              <a:buNone/>
            </a:pPr>
            <a:r>
              <a:rPr lang="en-US" altLang="en-US" sz="1400" b="1" dirty="0" smtClean="0">
                <a:latin typeface="+mn-lt"/>
              </a:rPr>
              <a:t>similarity testing (Approach 1)</a:t>
            </a:r>
          </a:p>
        </p:txBody>
      </p:sp>
      <p:sp>
        <p:nvSpPr>
          <p:cNvPr id="10" name="Line 28"/>
          <p:cNvSpPr>
            <a:spLocks noChangeShapeType="1"/>
          </p:cNvSpPr>
          <p:nvPr/>
        </p:nvSpPr>
        <p:spPr bwMode="auto">
          <a:xfrm flipH="1">
            <a:off x="2650442" y="2435031"/>
            <a:ext cx="2892401" cy="62675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3600732" y="1950288"/>
            <a:ext cx="144776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FF0000"/>
              </a:buClr>
              <a:buChar char="o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v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1800" b="1" dirty="0">
                <a:latin typeface="+mn-lt"/>
              </a:rPr>
              <a:t>Clinical batch</a:t>
            </a:r>
          </a:p>
        </p:txBody>
      </p:sp>
      <p:sp>
        <p:nvSpPr>
          <p:cNvPr id="12" name="Rectangle 193"/>
          <p:cNvSpPr>
            <a:spLocks noChangeArrowheads="1"/>
          </p:cNvSpPr>
          <p:nvPr/>
        </p:nvSpPr>
        <p:spPr bwMode="auto">
          <a:xfrm>
            <a:off x="5080065" y="3389498"/>
            <a:ext cx="3007105" cy="824841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FF0000"/>
              </a:buClr>
              <a:buChar char="o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v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buNone/>
            </a:pPr>
            <a:r>
              <a:rPr lang="en-US" altLang="en-US" sz="1400" b="1" dirty="0" smtClean="0">
                <a:latin typeface="+mn-lt"/>
              </a:rPr>
              <a:t>CRDP </a:t>
            </a:r>
            <a:r>
              <a:rPr lang="en-US" altLang="en-US" sz="1400" b="1" dirty="0">
                <a:latin typeface="+mn-lt"/>
              </a:rPr>
              <a:t>ranges: </a:t>
            </a:r>
            <a:r>
              <a:rPr lang="en-US" altLang="en-US" sz="1400" b="1" dirty="0" smtClean="0">
                <a:latin typeface="+mn-lt"/>
              </a:rPr>
              <a:t>Slowest releasing </a:t>
            </a:r>
          </a:p>
          <a:p>
            <a:pPr>
              <a:buNone/>
            </a:pPr>
            <a:r>
              <a:rPr lang="en-US" altLang="en-US" sz="1400" b="1" dirty="0" smtClean="0">
                <a:latin typeface="+mn-lt"/>
              </a:rPr>
              <a:t>Profile batch  and clinical batch are BE</a:t>
            </a:r>
          </a:p>
          <a:p>
            <a:pPr>
              <a:buNone/>
            </a:pPr>
            <a:r>
              <a:rPr lang="en-US" altLang="en-US" sz="1400" b="1" dirty="0" smtClean="0">
                <a:latin typeface="+mn-lt"/>
              </a:rPr>
              <a:t>(Approach 2)</a:t>
            </a:r>
            <a:endParaRPr lang="en-US" altLang="en-US" sz="1400" b="1" dirty="0">
              <a:latin typeface="+mn-lt"/>
            </a:endParaRPr>
          </a:p>
        </p:txBody>
      </p:sp>
      <p:sp>
        <p:nvSpPr>
          <p:cNvPr id="13" name="Line 28"/>
          <p:cNvSpPr>
            <a:spLocks noChangeShapeType="1"/>
          </p:cNvSpPr>
          <p:nvPr/>
        </p:nvSpPr>
        <p:spPr bwMode="auto">
          <a:xfrm flipH="1">
            <a:off x="3148194" y="2319620"/>
            <a:ext cx="985903" cy="364126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1959310" y="4201887"/>
            <a:ext cx="242579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FF0000"/>
              </a:buClr>
              <a:buChar char="o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v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1800" b="1" dirty="0" smtClean="0">
                <a:latin typeface="+mn-lt"/>
              </a:rPr>
              <a:t>Failed BE and virtual BE</a:t>
            </a:r>
            <a:endParaRPr lang="en-US" altLang="en-US" sz="1800" b="1" dirty="0">
              <a:latin typeface="+mn-lt"/>
            </a:endParaRPr>
          </a:p>
        </p:txBody>
      </p:sp>
      <p:sp>
        <p:nvSpPr>
          <p:cNvPr id="15" name="Line 28"/>
          <p:cNvSpPr>
            <a:spLocks noChangeShapeType="1"/>
          </p:cNvSpPr>
          <p:nvPr/>
        </p:nvSpPr>
        <p:spPr bwMode="auto">
          <a:xfrm flipH="1" flipV="1">
            <a:off x="3600731" y="3389497"/>
            <a:ext cx="286891" cy="866657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6" name="Line 28"/>
          <p:cNvSpPr>
            <a:spLocks noChangeShapeType="1"/>
          </p:cNvSpPr>
          <p:nvPr/>
        </p:nvSpPr>
        <p:spPr bwMode="auto">
          <a:xfrm flipH="1" flipV="1">
            <a:off x="5048499" y="2935107"/>
            <a:ext cx="544622" cy="389468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" name="Line 28"/>
          <p:cNvSpPr>
            <a:spLocks noChangeShapeType="1"/>
          </p:cNvSpPr>
          <p:nvPr/>
        </p:nvSpPr>
        <p:spPr bwMode="auto">
          <a:xfrm flipH="1" flipV="1">
            <a:off x="4324616" y="3129840"/>
            <a:ext cx="529606" cy="1256711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9" name="Rectangle 193"/>
          <p:cNvSpPr>
            <a:spLocks noChangeArrowheads="1"/>
          </p:cNvSpPr>
          <p:nvPr/>
        </p:nvSpPr>
        <p:spPr bwMode="auto">
          <a:xfrm>
            <a:off x="4700042" y="4548696"/>
            <a:ext cx="3317960" cy="824841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FF0000"/>
              </a:buClr>
              <a:buChar char="o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v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buNone/>
            </a:pPr>
            <a:r>
              <a:rPr lang="en-US" altLang="en-US" sz="1400" b="1" dirty="0" smtClean="0">
                <a:latin typeface="+mn-lt"/>
              </a:rPr>
              <a:t>CRDP </a:t>
            </a:r>
            <a:r>
              <a:rPr lang="en-US" altLang="en-US" sz="1400" b="1" dirty="0">
                <a:latin typeface="+mn-lt"/>
              </a:rPr>
              <a:t>ranges: </a:t>
            </a:r>
            <a:r>
              <a:rPr lang="en-US" altLang="en-US" sz="1400" b="1" dirty="0" smtClean="0">
                <a:latin typeface="+mn-lt"/>
              </a:rPr>
              <a:t>Slowest </a:t>
            </a:r>
            <a:r>
              <a:rPr lang="en-US" altLang="en-US" sz="1400" b="1" dirty="0">
                <a:latin typeface="+mn-lt"/>
              </a:rPr>
              <a:t>releasing </a:t>
            </a:r>
          </a:p>
          <a:p>
            <a:pPr>
              <a:buNone/>
            </a:pPr>
            <a:r>
              <a:rPr lang="en-US" altLang="en-US" sz="1400" b="1" dirty="0">
                <a:latin typeface="+mn-lt"/>
              </a:rPr>
              <a:t>profile  </a:t>
            </a:r>
            <a:r>
              <a:rPr lang="en-US" altLang="en-US" sz="1400" b="1" dirty="0" smtClean="0">
                <a:latin typeface="+mn-lt"/>
              </a:rPr>
              <a:t>batch and </a:t>
            </a:r>
            <a:r>
              <a:rPr lang="en-US" altLang="en-US" sz="1400" b="1" dirty="0">
                <a:latin typeface="+mn-lt"/>
              </a:rPr>
              <a:t>clinical </a:t>
            </a:r>
            <a:r>
              <a:rPr lang="en-US" altLang="en-US" sz="1400" b="1" dirty="0" smtClean="0">
                <a:latin typeface="+mn-lt"/>
              </a:rPr>
              <a:t>batch pass</a:t>
            </a:r>
          </a:p>
          <a:p>
            <a:pPr>
              <a:buNone/>
            </a:pPr>
            <a:r>
              <a:rPr lang="en-US" altLang="en-US" sz="1400" b="1" dirty="0" smtClean="0">
                <a:latin typeface="+mn-lt"/>
              </a:rPr>
              <a:t> virtual BE (PBPK/extrapolation Approach)</a:t>
            </a:r>
            <a:endParaRPr lang="en-US" altLang="en-US" sz="1400" b="1" dirty="0">
              <a:latin typeface="+mn-lt"/>
            </a:endParaRPr>
          </a:p>
        </p:txBody>
      </p:sp>
      <p:sp>
        <p:nvSpPr>
          <p:cNvPr id="20" name="Rectangle 193"/>
          <p:cNvSpPr>
            <a:spLocks noChangeArrowheads="1"/>
          </p:cNvSpPr>
          <p:nvPr/>
        </p:nvSpPr>
        <p:spPr bwMode="auto">
          <a:xfrm>
            <a:off x="4512329" y="5625708"/>
            <a:ext cx="2850524" cy="760208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FF0000"/>
              </a:buClr>
              <a:buChar char="o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v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lvl="1" indent="0">
              <a:lnSpc>
                <a:spcPct val="90000"/>
              </a:lnSpc>
              <a:buClr>
                <a:srgbClr val="CC0000"/>
              </a:buClr>
              <a:buSzPct val="90000"/>
              <a:buNone/>
            </a:pPr>
            <a:r>
              <a:rPr lang="en-US" altLang="en-US" sz="1400" b="1" dirty="0" smtClean="0">
                <a:latin typeface="+mn-lt"/>
              </a:rPr>
              <a:t>In the presence of acceptable IVIVC,</a:t>
            </a:r>
          </a:p>
          <a:p>
            <a:pPr marL="0" lvl="1" indent="0">
              <a:lnSpc>
                <a:spcPct val="90000"/>
              </a:lnSpc>
              <a:buClr>
                <a:srgbClr val="CC0000"/>
              </a:buClr>
              <a:buSzPct val="90000"/>
              <a:buNone/>
            </a:pPr>
            <a:r>
              <a:rPr lang="en-US" altLang="en-US" sz="1400" b="1" dirty="0" smtClean="0">
                <a:latin typeface="+mn-lt"/>
              </a:rPr>
              <a:t>CRDP </a:t>
            </a:r>
            <a:r>
              <a:rPr lang="en-US" altLang="en-US" sz="1400" b="1" dirty="0">
                <a:latin typeface="+mn-lt"/>
              </a:rPr>
              <a:t>limits established based </a:t>
            </a:r>
            <a:r>
              <a:rPr lang="en-US" altLang="en-US" sz="1400" b="1" dirty="0" smtClean="0">
                <a:latin typeface="+mn-lt"/>
              </a:rPr>
              <a:t>on</a:t>
            </a:r>
          </a:p>
          <a:p>
            <a:pPr marL="0" lvl="1" indent="0">
              <a:lnSpc>
                <a:spcPct val="90000"/>
              </a:lnSpc>
              <a:buClr>
                <a:srgbClr val="CC0000"/>
              </a:buClr>
              <a:buSzPct val="90000"/>
              <a:buNone/>
            </a:pPr>
            <a:r>
              <a:rPr lang="en-US" altLang="en-US" sz="1400" b="1" dirty="0" smtClean="0">
                <a:latin typeface="+mn-lt"/>
              </a:rPr>
              <a:t> </a:t>
            </a:r>
            <a:r>
              <a:rPr lang="en-US" altLang="en-US" sz="1400" b="1" dirty="0">
                <a:latin typeface="+mn-lt"/>
              </a:rPr>
              <a:t>model </a:t>
            </a:r>
            <a:r>
              <a:rPr lang="en-US" altLang="en-US" sz="1400" b="1" dirty="0" smtClean="0">
                <a:latin typeface="+mn-lt"/>
              </a:rPr>
              <a:t>predictions (Approach 3)</a:t>
            </a:r>
            <a:endParaRPr lang="en-US" altLang="en-US" sz="1400" b="1" dirty="0">
              <a:latin typeface="+mn-lt"/>
            </a:endParaRPr>
          </a:p>
        </p:txBody>
      </p:sp>
      <p:sp>
        <p:nvSpPr>
          <p:cNvPr id="21" name="Down Arrow 20"/>
          <p:cNvSpPr/>
          <p:nvPr/>
        </p:nvSpPr>
        <p:spPr>
          <a:xfrm>
            <a:off x="8287016" y="2446753"/>
            <a:ext cx="304800" cy="3335599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7504818" y="5852848"/>
            <a:ext cx="1449563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INCREASED</a:t>
            </a:r>
          </a:p>
          <a:p>
            <a:pPr algn="ctr"/>
            <a:r>
              <a:rPr lang="en-US" b="1" dirty="0" smtClean="0"/>
              <a:t>REGULATORY</a:t>
            </a:r>
          </a:p>
          <a:p>
            <a:pPr algn="ctr"/>
            <a:r>
              <a:rPr lang="en-US" b="1" dirty="0" smtClean="0"/>
              <a:t>FLEXIBILITY</a:t>
            </a:r>
            <a:endParaRPr lang="en-US" b="1" dirty="0"/>
          </a:p>
        </p:txBody>
      </p:sp>
      <p:sp>
        <p:nvSpPr>
          <p:cNvPr id="23" name="Title 1"/>
          <p:cNvSpPr txBox="1">
            <a:spLocks/>
          </p:cNvSpPr>
          <p:nvPr/>
        </p:nvSpPr>
        <p:spPr>
          <a:xfrm>
            <a:off x="209816" y="252603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1" i="1" kern="1200" baseline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4000" dirty="0" smtClean="0"/>
              <a:t>CRDPS and Regulatory Flexibility</a:t>
            </a:r>
            <a:endParaRPr lang="en-US" altLang="en-US" sz="4000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776078" y="1124127"/>
            <a:ext cx="7303912" cy="11289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Freeform 16"/>
          <p:cNvSpPr/>
          <p:nvPr/>
        </p:nvSpPr>
        <p:spPr>
          <a:xfrm>
            <a:off x="946672" y="3100923"/>
            <a:ext cx="4001845" cy="2226832"/>
          </a:xfrm>
          <a:custGeom>
            <a:avLst/>
            <a:gdLst>
              <a:gd name="connsiteX0" fmla="*/ 0 w 4001845"/>
              <a:gd name="connsiteY0" fmla="*/ 2226832 h 2226832"/>
              <a:gd name="connsiteX1" fmla="*/ 21515 w 4001845"/>
              <a:gd name="connsiteY1" fmla="*/ 1753496 h 2226832"/>
              <a:gd name="connsiteX2" fmla="*/ 32273 w 4001845"/>
              <a:gd name="connsiteY2" fmla="*/ 1721223 h 2226832"/>
              <a:gd name="connsiteX3" fmla="*/ 64546 w 4001845"/>
              <a:gd name="connsiteY3" fmla="*/ 1613647 h 2226832"/>
              <a:gd name="connsiteX4" fmla="*/ 150607 w 4001845"/>
              <a:gd name="connsiteY4" fmla="*/ 1538343 h 2226832"/>
              <a:gd name="connsiteX5" fmla="*/ 193638 w 4001845"/>
              <a:gd name="connsiteY5" fmla="*/ 1473797 h 2226832"/>
              <a:gd name="connsiteX6" fmla="*/ 204395 w 4001845"/>
              <a:gd name="connsiteY6" fmla="*/ 1441524 h 2226832"/>
              <a:gd name="connsiteX7" fmla="*/ 225911 w 4001845"/>
              <a:gd name="connsiteY7" fmla="*/ 1420009 h 2226832"/>
              <a:gd name="connsiteX8" fmla="*/ 247426 w 4001845"/>
              <a:gd name="connsiteY8" fmla="*/ 1387736 h 2226832"/>
              <a:gd name="connsiteX9" fmla="*/ 279699 w 4001845"/>
              <a:gd name="connsiteY9" fmla="*/ 1376978 h 2226832"/>
              <a:gd name="connsiteX10" fmla="*/ 344245 w 4001845"/>
              <a:gd name="connsiteY10" fmla="*/ 1323190 h 2226832"/>
              <a:gd name="connsiteX11" fmla="*/ 355002 w 4001845"/>
              <a:gd name="connsiteY11" fmla="*/ 1290917 h 2226832"/>
              <a:gd name="connsiteX12" fmla="*/ 408791 w 4001845"/>
              <a:gd name="connsiteY12" fmla="*/ 1247887 h 2226832"/>
              <a:gd name="connsiteX13" fmla="*/ 462579 w 4001845"/>
              <a:gd name="connsiteY13" fmla="*/ 1194098 h 2226832"/>
              <a:gd name="connsiteX14" fmla="*/ 505609 w 4001845"/>
              <a:gd name="connsiteY14" fmla="*/ 1065007 h 2226832"/>
              <a:gd name="connsiteX15" fmla="*/ 548640 w 4001845"/>
              <a:gd name="connsiteY15" fmla="*/ 1000461 h 2226832"/>
              <a:gd name="connsiteX16" fmla="*/ 559398 w 4001845"/>
              <a:gd name="connsiteY16" fmla="*/ 968188 h 2226832"/>
              <a:gd name="connsiteX17" fmla="*/ 613186 w 4001845"/>
              <a:gd name="connsiteY17" fmla="*/ 935915 h 2226832"/>
              <a:gd name="connsiteX18" fmla="*/ 666974 w 4001845"/>
              <a:gd name="connsiteY18" fmla="*/ 892884 h 2226832"/>
              <a:gd name="connsiteX19" fmla="*/ 699247 w 4001845"/>
              <a:gd name="connsiteY19" fmla="*/ 871369 h 2226832"/>
              <a:gd name="connsiteX20" fmla="*/ 731520 w 4001845"/>
              <a:gd name="connsiteY20" fmla="*/ 806823 h 2226832"/>
              <a:gd name="connsiteX21" fmla="*/ 763793 w 4001845"/>
              <a:gd name="connsiteY21" fmla="*/ 796065 h 2226832"/>
              <a:gd name="connsiteX22" fmla="*/ 796066 w 4001845"/>
              <a:gd name="connsiteY22" fmla="*/ 774550 h 2226832"/>
              <a:gd name="connsiteX23" fmla="*/ 860612 w 4001845"/>
              <a:gd name="connsiteY23" fmla="*/ 753035 h 2226832"/>
              <a:gd name="connsiteX24" fmla="*/ 935915 w 4001845"/>
              <a:gd name="connsiteY24" fmla="*/ 731520 h 2226832"/>
              <a:gd name="connsiteX25" fmla="*/ 1000461 w 4001845"/>
              <a:gd name="connsiteY25" fmla="*/ 699247 h 2226832"/>
              <a:gd name="connsiteX26" fmla="*/ 1032734 w 4001845"/>
              <a:gd name="connsiteY26" fmla="*/ 677731 h 2226832"/>
              <a:gd name="connsiteX27" fmla="*/ 1075765 w 4001845"/>
              <a:gd name="connsiteY27" fmla="*/ 666974 h 2226832"/>
              <a:gd name="connsiteX28" fmla="*/ 1097280 w 4001845"/>
              <a:gd name="connsiteY28" fmla="*/ 645458 h 2226832"/>
              <a:gd name="connsiteX29" fmla="*/ 1140311 w 4001845"/>
              <a:gd name="connsiteY29" fmla="*/ 580912 h 2226832"/>
              <a:gd name="connsiteX30" fmla="*/ 1237129 w 4001845"/>
              <a:gd name="connsiteY30" fmla="*/ 548640 h 2226832"/>
              <a:gd name="connsiteX31" fmla="*/ 1366221 w 4001845"/>
              <a:gd name="connsiteY31" fmla="*/ 505609 h 2226832"/>
              <a:gd name="connsiteX32" fmla="*/ 1420009 w 4001845"/>
              <a:gd name="connsiteY32" fmla="*/ 494851 h 2226832"/>
              <a:gd name="connsiteX33" fmla="*/ 1463040 w 4001845"/>
              <a:gd name="connsiteY33" fmla="*/ 484094 h 2226832"/>
              <a:gd name="connsiteX34" fmla="*/ 1516828 w 4001845"/>
              <a:gd name="connsiteY34" fmla="*/ 473336 h 2226832"/>
              <a:gd name="connsiteX35" fmla="*/ 1635162 w 4001845"/>
              <a:gd name="connsiteY35" fmla="*/ 441063 h 2226832"/>
              <a:gd name="connsiteX36" fmla="*/ 1688951 w 4001845"/>
              <a:gd name="connsiteY36" fmla="*/ 398032 h 2226832"/>
              <a:gd name="connsiteX37" fmla="*/ 1721223 w 4001845"/>
              <a:gd name="connsiteY37" fmla="*/ 387275 h 2226832"/>
              <a:gd name="connsiteX38" fmla="*/ 1818042 w 4001845"/>
              <a:gd name="connsiteY38" fmla="*/ 344244 h 2226832"/>
              <a:gd name="connsiteX39" fmla="*/ 1850315 w 4001845"/>
              <a:gd name="connsiteY39" fmla="*/ 333487 h 2226832"/>
              <a:gd name="connsiteX40" fmla="*/ 1925619 w 4001845"/>
              <a:gd name="connsiteY40" fmla="*/ 301214 h 2226832"/>
              <a:gd name="connsiteX41" fmla="*/ 2043953 w 4001845"/>
              <a:gd name="connsiteY41" fmla="*/ 268941 h 2226832"/>
              <a:gd name="connsiteX42" fmla="*/ 2130014 w 4001845"/>
              <a:gd name="connsiteY42" fmla="*/ 258183 h 2226832"/>
              <a:gd name="connsiteX43" fmla="*/ 2162287 w 4001845"/>
              <a:gd name="connsiteY43" fmla="*/ 247425 h 2226832"/>
              <a:gd name="connsiteX44" fmla="*/ 2431228 w 4001845"/>
              <a:gd name="connsiteY44" fmla="*/ 225910 h 2226832"/>
              <a:gd name="connsiteX45" fmla="*/ 2571078 w 4001845"/>
              <a:gd name="connsiteY45" fmla="*/ 204395 h 2226832"/>
              <a:gd name="connsiteX46" fmla="*/ 2624866 w 4001845"/>
              <a:gd name="connsiteY46" fmla="*/ 193637 h 2226832"/>
              <a:gd name="connsiteX47" fmla="*/ 2764715 w 4001845"/>
              <a:gd name="connsiteY47" fmla="*/ 161364 h 2226832"/>
              <a:gd name="connsiteX48" fmla="*/ 2947595 w 4001845"/>
              <a:gd name="connsiteY48" fmla="*/ 139849 h 2226832"/>
              <a:gd name="connsiteX49" fmla="*/ 3108960 w 4001845"/>
              <a:gd name="connsiteY49" fmla="*/ 118334 h 2226832"/>
              <a:gd name="connsiteX50" fmla="*/ 3216536 w 4001845"/>
              <a:gd name="connsiteY50" fmla="*/ 107576 h 2226832"/>
              <a:gd name="connsiteX51" fmla="*/ 3270325 w 4001845"/>
              <a:gd name="connsiteY51" fmla="*/ 75303 h 2226832"/>
              <a:gd name="connsiteX52" fmla="*/ 3313355 w 4001845"/>
              <a:gd name="connsiteY52" fmla="*/ 64545 h 2226832"/>
              <a:gd name="connsiteX53" fmla="*/ 3506993 w 4001845"/>
              <a:gd name="connsiteY53" fmla="*/ 43030 h 2226832"/>
              <a:gd name="connsiteX54" fmla="*/ 3603812 w 4001845"/>
              <a:gd name="connsiteY54" fmla="*/ 32272 h 2226832"/>
              <a:gd name="connsiteX55" fmla="*/ 3894268 w 4001845"/>
              <a:gd name="connsiteY55" fmla="*/ 10757 h 2226832"/>
              <a:gd name="connsiteX56" fmla="*/ 3926541 w 4001845"/>
              <a:gd name="connsiteY56" fmla="*/ 0 h 2226832"/>
              <a:gd name="connsiteX57" fmla="*/ 4001845 w 4001845"/>
              <a:gd name="connsiteY57" fmla="*/ 10757 h 2226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4001845" h="2226832">
                <a:moveTo>
                  <a:pt x="0" y="2226832"/>
                </a:moveTo>
                <a:cubicBezTo>
                  <a:pt x="1756" y="2163633"/>
                  <a:pt x="-3064" y="1888683"/>
                  <a:pt x="21515" y="1753496"/>
                </a:cubicBezTo>
                <a:cubicBezTo>
                  <a:pt x="23543" y="1742339"/>
                  <a:pt x="29158" y="1732126"/>
                  <a:pt x="32273" y="1721223"/>
                </a:cubicBezTo>
                <a:cubicBezTo>
                  <a:pt x="64793" y="1607406"/>
                  <a:pt x="13412" y="1767049"/>
                  <a:pt x="64546" y="1613647"/>
                </a:cubicBezTo>
                <a:cubicBezTo>
                  <a:pt x="73537" y="1586675"/>
                  <a:pt x="124740" y="1555587"/>
                  <a:pt x="150607" y="1538343"/>
                </a:cubicBezTo>
                <a:cubicBezTo>
                  <a:pt x="176188" y="1461603"/>
                  <a:pt x="139915" y="1554383"/>
                  <a:pt x="193638" y="1473797"/>
                </a:cubicBezTo>
                <a:cubicBezTo>
                  <a:pt x="199928" y="1464362"/>
                  <a:pt x="198561" y="1451248"/>
                  <a:pt x="204395" y="1441524"/>
                </a:cubicBezTo>
                <a:cubicBezTo>
                  <a:pt x="209613" y="1432827"/>
                  <a:pt x="219575" y="1427929"/>
                  <a:pt x="225911" y="1420009"/>
                </a:cubicBezTo>
                <a:cubicBezTo>
                  <a:pt x="233988" y="1409913"/>
                  <a:pt x="237330" y="1395813"/>
                  <a:pt x="247426" y="1387736"/>
                </a:cubicBezTo>
                <a:cubicBezTo>
                  <a:pt x="256281" y="1380652"/>
                  <a:pt x="269557" y="1382049"/>
                  <a:pt x="279699" y="1376978"/>
                </a:cubicBezTo>
                <a:cubicBezTo>
                  <a:pt x="309654" y="1362000"/>
                  <a:pt x="320452" y="1346983"/>
                  <a:pt x="344245" y="1323190"/>
                </a:cubicBezTo>
                <a:cubicBezTo>
                  <a:pt x="347831" y="1312432"/>
                  <a:pt x="349168" y="1300641"/>
                  <a:pt x="355002" y="1290917"/>
                </a:cubicBezTo>
                <a:cubicBezTo>
                  <a:pt x="368246" y="1268843"/>
                  <a:pt x="390277" y="1264087"/>
                  <a:pt x="408791" y="1247887"/>
                </a:cubicBezTo>
                <a:cubicBezTo>
                  <a:pt x="427873" y="1231190"/>
                  <a:pt x="462579" y="1194098"/>
                  <a:pt x="462579" y="1194098"/>
                </a:cubicBezTo>
                <a:lnTo>
                  <a:pt x="505609" y="1065007"/>
                </a:lnTo>
                <a:cubicBezTo>
                  <a:pt x="513786" y="1040476"/>
                  <a:pt x="534296" y="1021976"/>
                  <a:pt x="548640" y="1000461"/>
                </a:cubicBezTo>
                <a:cubicBezTo>
                  <a:pt x="554930" y="991026"/>
                  <a:pt x="553564" y="977912"/>
                  <a:pt x="559398" y="968188"/>
                </a:cubicBezTo>
                <a:cubicBezTo>
                  <a:pt x="574166" y="943575"/>
                  <a:pt x="587799" y="944377"/>
                  <a:pt x="613186" y="935915"/>
                </a:cubicBezTo>
                <a:cubicBezTo>
                  <a:pt x="712519" y="869694"/>
                  <a:pt x="590331" y="954199"/>
                  <a:pt x="666974" y="892884"/>
                </a:cubicBezTo>
                <a:cubicBezTo>
                  <a:pt x="677070" y="884807"/>
                  <a:pt x="688489" y="878541"/>
                  <a:pt x="699247" y="871369"/>
                </a:cubicBezTo>
                <a:cubicBezTo>
                  <a:pt x="706334" y="850110"/>
                  <a:pt x="712563" y="821989"/>
                  <a:pt x="731520" y="806823"/>
                </a:cubicBezTo>
                <a:cubicBezTo>
                  <a:pt x="740375" y="799739"/>
                  <a:pt x="753651" y="801136"/>
                  <a:pt x="763793" y="796065"/>
                </a:cubicBezTo>
                <a:cubicBezTo>
                  <a:pt x="775357" y="790283"/>
                  <a:pt x="784251" y="779801"/>
                  <a:pt x="796066" y="774550"/>
                </a:cubicBezTo>
                <a:cubicBezTo>
                  <a:pt x="816790" y="765339"/>
                  <a:pt x="839097" y="760207"/>
                  <a:pt x="860612" y="753035"/>
                </a:cubicBezTo>
                <a:cubicBezTo>
                  <a:pt x="906917" y="737600"/>
                  <a:pt x="881876" y="745029"/>
                  <a:pt x="935915" y="731520"/>
                </a:cubicBezTo>
                <a:cubicBezTo>
                  <a:pt x="957430" y="720762"/>
                  <a:pt x="979433" y="710929"/>
                  <a:pt x="1000461" y="699247"/>
                </a:cubicBezTo>
                <a:cubicBezTo>
                  <a:pt x="1011763" y="692968"/>
                  <a:pt x="1020850" y="682824"/>
                  <a:pt x="1032734" y="677731"/>
                </a:cubicBezTo>
                <a:cubicBezTo>
                  <a:pt x="1046324" y="671907"/>
                  <a:pt x="1061421" y="670560"/>
                  <a:pt x="1075765" y="666974"/>
                </a:cubicBezTo>
                <a:cubicBezTo>
                  <a:pt x="1082937" y="659802"/>
                  <a:pt x="1092062" y="654155"/>
                  <a:pt x="1097280" y="645458"/>
                </a:cubicBezTo>
                <a:cubicBezTo>
                  <a:pt x="1119518" y="608395"/>
                  <a:pt x="1091073" y="608267"/>
                  <a:pt x="1140311" y="580912"/>
                </a:cubicBezTo>
                <a:cubicBezTo>
                  <a:pt x="1140320" y="580907"/>
                  <a:pt x="1220988" y="554020"/>
                  <a:pt x="1237129" y="548640"/>
                </a:cubicBezTo>
                <a:lnTo>
                  <a:pt x="1366221" y="505609"/>
                </a:lnTo>
                <a:cubicBezTo>
                  <a:pt x="1383567" y="499827"/>
                  <a:pt x="1402160" y="498817"/>
                  <a:pt x="1420009" y="494851"/>
                </a:cubicBezTo>
                <a:cubicBezTo>
                  <a:pt x="1434442" y="491644"/>
                  <a:pt x="1448607" y="487301"/>
                  <a:pt x="1463040" y="484094"/>
                </a:cubicBezTo>
                <a:cubicBezTo>
                  <a:pt x="1480889" y="480128"/>
                  <a:pt x="1499012" y="477447"/>
                  <a:pt x="1516828" y="473336"/>
                </a:cubicBezTo>
                <a:cubicBezTo>
                  <a:pt x="1595696" y="455136"/>
                  <a:pt x="1581814" y="458846"/>
                  <a:pt x="1635162" y="441063"/>
                </a:cubicBezTo>
                <a:cubicBezTo>
                  <a:pt x="1655173" y="421053"/>
                  <a:pt x="1661812" y="411602"/>
                  <a:pt x="1688951" y="398032"/>
                </a:cubicBezTo>
                <a:cubicBezTo>
                  <a:pt x="1699093" y="392961"/>
                  <a:pt x="1710466" y="390861"/>
                  <a:pt x="1721223" y="387275"/>
                </a:cubicBezTo>
                <a:cubicBezTo>
                  <a:pt x="1772365" y="353181"/>
                  <a:pt x="1741233" y="369847"/>
                  <a:pt x="1818042" y="344244"/>
                </a:cubicBezTo>
                <a:lnTo>
                  <a:pt x="1850315" y="333487"/>
                </a:lnTo>
                <a:cubicBezTo>
                  <a:pt x="1899447" y="300731"/>
                  <a:pt x="1864833" y="318581"/>
                  <a:pt x="1925619" y="301214"/>
                </a:cubicBezTo>
                <a:cubicBezTo>
                  <a:pt x="1974875" y="287141"/>
                  <a:pt x="1975756" y="277466"/>
                  <a:pt x="2043953" y="268941"/>
                </a:cubicBezTo>
                <a:lnTo>
                  <a:pt x="2130014" y="258183"/>
                </a:lnTo>
                <a:cubicBezTo>
                  <a:pt x="2140772" y="254597"/>
                  <a:pt x="2151286" y="250175"/>
                  <a:pt x="2162287" y="247425"/>
                </a:cubicBezTo>
                <a:cubicBezTo>
                  <a:pt x="2255432" y="224139"/>
                  <a:pt x="2319778" y="231483"/>
                  <a:pt x="2431228" y="225910"/>
                </a:cubicBezTo>
                <a:cubicBezTo>
                  <a:pt x="2520807" y="203515"/>
                  <a:pt x="2426520" y="225046"/>
                  <a:pt x="2571078" y="204395"/>
                </a:cubicBezTo>
                <a:cubicBezTo>
                  <a:pt x="2589179" y="201809"/>
                  <a:pt x="2607050" y="197748"/>
                  <a:pt x="2624866" y="193637"/>
                </a:cubicBezTo>
                <a:cubicBezTo>
                  <a:pt x="2674269" y="182236"/>
                  <a:pt x="2715567" y="168925"/>
                  <a:pt x="2764715" y="161364"/>
                </a:cubicBezTo>
                <a:cubicBezTo>
                  <a:pt x="2803132" y="155454"/>
                  <a:pt x="2911746" y="143832"/>
                  <a:pt x="2947595" y="139849"/>
                </a:cubicBezTo>
                <a:cubicBezTo>
                  <a:pt x="3021985" y="115052"/>
                  <a:pt x="2964178" y="131496"/>
                  <a:pt x="3108960" y="118334"/>
                </a:cubicBezTo>
                <a:lnTo>
                  <a:pt x="3216536" y="107576"/>
                </a:lnTo>
                <a:cubicBezTo>
                  <a:pt x="3357489" y="60590"/>
                  <a:pt x="3152190" y="134371"/>
                  <a:pt x="3270325" y="75303"/>
                </a:cubicBezTo>
                <a:cubicBezTo>
                  <a:pt x="3283549" y="68691"/>
                  <a:pt x="3298771" y="66976"/>
                  <a:pt x="3313355" y="64545"/>
                </a:cubicBezTo>
                <a:cubicBezTo>
                  <a:pt x="3361870" y="56459"/>
                  <a:pt x="3462028" y="47763"/>
                  <a:pt x="3506993" y="43030"/>
                </a:cubicBezTo>
                <a:cubicBezTo>
                  <a:pt x="3539286" y="39631"/>
                  <a:pt x="3571436" y="34762"/>
                  <a:pt x="3603812" y="32272"/>
                </a:cubicBezTo>
                <a:cubicBezTo>
                  <a:pt x="3994306" y="2234"/>
                  <a:pt x="3624638" y="37721"/>
                  <a:pt x="3894268" y="10757"/>
                </a:cubicBezTo>
                <a:cubicBezTo>
                  <a:pt x="3905026" y="7171"/>
                  <a:pt x="3915201" y="0"/>
                  <a:pt x="3926541" y="0"/>
                </a:cubicBezTo>
                <a:cubicBezTo>
                  <a:pt x="3951897" y="0"/>
                  <a:pt x="4001845" y="10757"/>
                  <a:pt x="4001845" y="10757"/>
                </a:cubicBezTo>
              </a:path>
            </a:pathLst>
          </a:custGeom>
          <a:noFill/>
          <a:ln w="1905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594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2" grpId="0" animBg="1"/>
      <p:bldP spid="14" grpId="0"/>
      <p:bldP spid="15" grpId="0" animBg="1"/>
      <p:bldP spid="16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942955875"/>
              </p:ext>
            </p:extLst>
          </p:nvPr>
        </p:nvGraphicFramePr>
        <p:xfrm>
          <a:off x="1380034" y="1924125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le 1"/>
          <p:cNvSpPr txBox="1">
            <a:spLocks/>
          </p:cNvSpPr>
          <p:nvPr/>
        </p:nvSpPr>
        <p:spPr>
          <a:xfrm>
            <a:off x="209816" y="252603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1" i="1" kern="1200" baseline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4000" dirty="0" smtClean="0"/>
              <a:t>Interdisciplinary Integration: Key in Setting CRDPS</a:t>
            </a:r>
            <a:endParaRPr lang="en-US" altLang="en-US" sz="40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672660" y="1411670"/>
            <a:ext cx="7303912" cy="11289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6850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/>
          <p:cNvSpPr txBox="1">
            <a:spLocks/>
          </p:cNvSpPr>
          <p:nvPr/>
        </p:nvSpPr>
        <p:spPr>
          <a:xfrm>
            <a:off x="7075325" y="6618087"/>
            <a:ext cx="1993207" cy="200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49F94E16-8996-452B-9551-4E6337B8D41E}" type="slidenum">
              <a:rPr lang="en-US" altLang="en-US" sz="1600" smtClean="0"/>
              <a:pPr>
                <a:defRPr/>
              </a:pPr>
              <a:t>23</a:t>
            </a:fld>
            <a:endParaRPr lang="en-US" altLang="en-US" sz="1600" dirty="0"/>
          </a:p>
        </p:txBody>
      </p:sp>
      <p:grpSp>
        <p:nvGrpSpPr>
          <p:cNvPr id="4" name="Group 62"/>
          <p:cNvGrpSpPr>
            <a:grpSpLocks/>
          </p:cNvGrpSpPr>
          <p:nvPr/>
        </p:nvGrpSpPr>
        <p:grpSpPr bwMode="auto">
          <a:xfrm>
            <a:off x="6578506" y="1780673"/>
            <a:ext cx="1233890" cy="734163"/>
            <a:chOff x="3216" y="1200"/>
            <a:chExt cx="960" cy="672"/>
          </a:xfrm>
        </p:grpSpPr>
        <p:grpSp>
          <p:nvGrpSpPr>
            <p:cNvPr id="5" name="Group 5"/>
            <p:cNvGrpSpPr>
              <a:grpSpLocks/>
            </p:cNvGrpSpPr>
            <p:nvPr/>
          </p:nvGrpSpPr>
          <p:grpSpPr bwMode="auto">
            <a:xfrm>
              <a:off x="3216" y="1200"/>
              <a:ext cx="960" cy="672"/>
              <a:chOff x="2352" y="824"/>
              <a:chExt cx="697" cy="350"/>
            </a:xfrm>
          </p:grpSpPr>
          <p:sp>
            <p:nvSpPr>
              <p:cNvPr id="7" name="Rectangle 6"/>
              <p:cNvSpPr>
                <a:spLocks noChangeArrowheads="1"/>
              </p:cNvSpPr>
              <p:nvPr/>
            </p:nvSpPr>
            <p:spPr bwMode="auto">
              <a:xfrm>
                <a:off x="2352" y="824"/>
                <a:ext cx="697" cy="350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9pPr>
              </a:lstStyle>
              <a:p>
                <a:pPr eaLnBrk="1" hangingPunct="1"/>
                <a:endParaRPr lang="en-US" altLang="en-US" sz="1600" dirty="0"/>
              </a:p>
            </p:txBody>
          </p:sp>
          <p:sp>
            <p:nvSpPr>
              <p:cNvPr id="8" name="Rectangle 7"/>
              <p:cNvSpPr>
                <a:spLocks noChangeArrowheads="1"/>
              </p:cNvSpPr>
              <p:nvPr/>
            </p:nvSpPr>
            <p:spPr bwMode="auto">
              <a:xfrm>
                <a:off x="2352" y="824"/>
                <a:ext cx="697" cy="350"/>
              </a:xfrm>
              <a:prstGeom prst="rect">
                <a:avLst/>
              </a:prstGeom>
              <a:solidFill>
                <a:srgbClr val="FFFF00"/>
              </a:solidFill>
              <a:ln w="7938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9pPr>
              </a:lstStyle>
              <a:p>
                <a:pPr eaLnBrk="1" hangingPunct="1"/>
                <a:endParaRPr lang="en-US" altLang="en-US" sz="1600" dirty="0"/>
              </a:p>
            </p:txBody>
          </p:sp>
        </p:grpSp>
        <p:sp>
          <p:nvSpPr>
            <p:cNvPr id="6" name="Rectangle 8"/>
            <p:cNvSpPr>
              <a:spLocks noChangeArrowheads="1"/>
            </p:cNvSpPr>
            <p:nvPr/>
          </p:nvSpPr>
          <p:spPr bwMode="auto">
            <a:xfrm>
              <a:off x="3298" y="1344"/>
              <a:ext cx="813" cy="43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  <a:latin typeface="Arial" charset="0"/>
                </a:rPr>
                <a:t>Dissolution</a:t>
              </a:r>
            </a:p>
            <a:p>
              <a:pPr algn="ctr" eaLnBrk="1" hangingPunct="1">
                <a:buFontTx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  <a:latin typeface="Arial" charset="0"/>
                </a:rPr>
                <a:t>Model</a:t>
              </a:r>
              <a:endParaRPr lang="en-US" altLang="en-US" sz="1600" b="1" dirty="0"/>
            </a:p>
          </p:txBody>
        </p:sp>
      </p:grpSp>
      <p:grpSp>
        <p:nvGrpSpPr>
          <p:cNvPr id="9" name="Group 63"/>
          <p:cNvGrpSpPr>
            <a:grpSpLocks/>
          </p:cNvGrpSpPr>
          <p:nvPr/>
        </p:nvGrpSpPr>
        <p:grpSpPr bwMode="auto">
          <a:xfrm>
            <a:off x="5571522" y="3844901"/>
            <a:ext cx="1076782" cy="733379"/>
            <a:chOff x="3503" y="2010"/>
            <a:chExt cx="482" cy="363"/>
          </a:xfrm>
          <a:solidFill>
            <a:schemeClr val="accent6"/>
          </a:solidFill>
        </p:grpSpPr>
        <p:grpSp>
          <p:nvGrpSpPr>
            <p:cNvPr id="10" name="Group 10"/>
            <p:cNvGrpSpPr>
              <a:grpSpLocks/>
            </p:cNvGrpSpPr>
            <p:nvPr/>
          </p:nvGrpSpPr>
          <p:grpSpPr bwMode="auto">
            <a:xfrm>
              <a:off x="3503" y="2010"/>
              <a:ext cx="482" cy="363"/>
              <a:chOff x="3623" y="812"/>
              <a:chExt cx="482" cy="363"/>
            </a:xfrm>
            <a:grpFill/>
          </p:grpSpPr>
          <p:sp>
            <p:nvSpPr>
              <p:cNvPr id="13" name="Rectangle 11"/>
              <p:cNvSpPr>
                <a:spLocks noChangeArrowheads="1"/>
              </p:cNvSpPr>
              <p:nvPr/>
            </p:nvSpPr>
            <p:spPr bwMode="auto">
              <a:xfrm>
                <a:off x="3623" y="824"/>
                <a:ext cx="472" cy="351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9pPr>
              </a:lstStyle>
              <a:p>
                <a:pPr eaLnBrk="1" hangingPunct="1"/>
                <a:endParaRPr lang="en-US" altLang="en-US" sz="1600" dirty="0"/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/>
            </p:nvSpPr>
            <p:spPr bwMode="auto">
              <a:xfrm>
                <a:off x="3633" y="812"/>
                <a:ext cx="472" cy="351"/>
              </a:xfrm>
              <a:prstGeom prst="rect">
                <a:avLst/>
              </a:prstGeom>
              <a:grpFill/>
              <a:ln w="7938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9pPr>
              </a:lstStyle>
              <a:p>
                <a:pPr eaLnBrk="1" hangingPunct="1"/>
                <a:endParaRPr lang="en-US" altLang="en-US" sz="1600" dirty="0"/>
              </a:p>
            </p:txBody>
          </p:sp>
        </p:grpSp>
        <p:sp>
          <p:nvSpPr>
            <p:cNvPr id="11" name="Rectangle 13"/>
            <p:cNvSpPr>
              <a:spLocks noChangeArrowheads="1"/>
            </p:cNvSpPr>
            <p:nvPr/>
          </p:nvSpPr>
          <p:spPr bwMode="auto">
            <a:xfrm>
              <a:off x="3543" y="2057"/>
              <a:ext cx="332" cy="12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9pPr>
            </a:lstStyle>
            <a:p>
              <a:pPr algn="r" eaLnBrk="1" hangingPunct="1">
                <a:buFontTx/>
                <a:buNone/>
              </a:pPr>
              <a:r>
                <a:rPr lang="en-US" altLang="en-US" sz="1600" b="1" dirty="0" smtClean="0">
                  <a:solidFill>
                    <a:srgbClr val="000000"/>
                  </a:solidFill>
                  <a:latin typeface="Arial" charset="0"/>
                </a:rPr>
                <a:t>IVIVC/R</a:t>
              </a:r>
              <a:endParaRPr lang="en-US" altLang="en-US" sz="1600" b="1" dirty="0"/>
            </a:p>
          </p:txBody>
        </p:sp>
        <p:sp>
          <p:nvSpPr>
            <p:cNvPr id="12" name="Rectangle 14"/>
            <p:cNvSpPr>
              <a:spLocks noChangeArrowheads="1"/>
            </p:cNvSpPr>
            <p:nvPr/>
          </p:nvSpPr>
          <p:spPr bwMode="auto">
            <a:xfrm>
              <a:off x="3608" y="2208"/>
              <a:ext cx="272" cy="10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  <a:latin typeface="Arial" charset="0"/>
                </a:rPr>
                <a:t>Model </a:t>
              </a:r>
              <a:endParaRPr lang="en-US" altLang="en-US" sz="1600" b="1" dirty="0"/>
            </a:p>
          </p:txBody>
        </p:sp>
      </p:grpSp>
      <p:grpSp>
        <p:nvGrpSpPr>
          <p:cNvPr id="15" name="Group 64"/>
          <p:cNvGrpSpPr>
            <a:grpSpLocks/>
          </p:cNvGrpSpPr>
          <p:nvPr/>
        </p:nvGrpSpPr>
        <p:grpSpPr bwMode="auto">
          <a:xfrm>
            <a:off x="7288882" y="3716195"/>
            <a:ext cx="1509735" cy="709135"/>
            <a:chOff x="4547" y="1638"/>
            <a:chExt cx="759" cy="351"/>
          </a:xfrm>
          <a:solidFill>
            <a:schemeClr val="accent6"/>
          </a:solidFill>
        </p:grpSpPr>
        <p:grpSp>
          <p:nvGrpSpPr>
            <p:cNvPr id="16" name="Group 20"/>
            <p:cNvGrpSpPr>
              <a:grpSpLocks/>
            </p:cNvGrpSpPr>
            <p:nvPr/>
          </p:nvGrpSpPr>
          <p:grpSpPr bwMode="auto">
            <a:xfrm>
              <a:off x="4547" y="1638"/>
              <a:ext cx="759" cy="351"/>
              <a:chOff x="4426" y="824"/>
              <a:chExt cx="759" cy="351"/>
            </a:xfrm>
            <a:grpFill/>
          </p:grpSpPr>
          <p:sp>
            <p:nvSpPr>
              <p:cNvPr id="19" name="Rectangle 21"/>
              <p:cNvSpPr>
                <a:spLocks noChangeArrowheads="1"/>
              </p:cNvSpPr>
              <p:nvPr/>
            </p:nvSpPr>
            <p:spPr bwMode="auto">
              <a:xfrm>
                <a:off x="4426" y="824"/>
                <a:ext cx="759" cy="351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9pPr>
              </a:lstStyle>
              <a:p>
                <a:pPr eaLnBrk="1" hangingPunct="1"/>
                <a:endParaRPr lang="en-US" altLang="en-US" sz="1600" dirty="0"/>
              </a:p>
            </p:txBody>
          </p:sp>
          <p:sp>
            <p:nvSpPr>
              <p:cNvPr id="20" name="Rectangle 22"/>
              <p:cNvSpPr>
                <a:spLocks noChangeArrowheads="1"/>
              </p:cNvSpPr>
              <p:nvPr/>
            </p:nvSpPr>
            <p:spPr bwMode="auto">
              <a:xfrm>
                <a:off x="4426" y="824"/>
                <a:ext cx="759" cy="351"/>
              </a:xfrm>
              <a:prstGeom prst="rect">
                <a:avLst/>
              </a:prstGeom>
              <a:grpFill/>
              <a:ln w="7938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9pPr>
              </a:lstStyle>
              <a:p>
                <a:pPr eaLnBrk="1" hangingPunct="1"/>
                <a:endParaRPr lang="en-US" altLang="en-US" sz="1600" dirty="0"/>
              </a:p>
            </p:txBody>
          </p:sp>
        </p:grpSp>
        <p:sp>
          <p:nvSpPr>
            <p:cNvPr id="17" name="Rectangle 23"/>
            <p:cNvSpPr>
              <a:spLocks noChangeArrowheads="1"/>
            </p:cNvSpPr>
            <p:nvPr/>
          </p:nvSpPr>
          <p:spPr bwMode="auto">
            <a:xfrm>
              <a:off x="4653" y="1673"/>
              <a:ext cx="562" cy="10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  <a:latin typeface="Arial" charset="0"/>
                </a:rPr>
                <a:t>Convolution</a:t>
              </a:r>
              <a:endParaRPr lang="en-US" altLang="en-US" sz="1600" b="1" dirty="0"/>
            </a:p>
          </p:txBody>
        </p:sp>
        <p:sp>
          <p:nvSpPr>
            <p:cNvPr id="18" name="Rectangle 24"/>
            <p:cNvSpPr>
              <a:spLocks noChangeArrowheads="1"/>
            </p:cNvSpPr>
            <p:nvPr/>
          </p:nvSpPr>
          <p:spPr bwMode="auto">
            <a:xfrm>
              <a:off x="4779" y="1824"/>
              <a:ext cx="306" cy="10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  <a:latin typeface="Arial" charset="0"/>
                </a:rPr>
                <a:t>Model </a:t>
              </a:r>
              <a:endParaRPr lang="en-US" altLang="en-US" sz="1600" b="1" dirty="0"/>
            </a:p>
          </p:txBody>
        </p:sp>
      </p:grpSp>
      <p:grpSp>
        <p:nvGrpSpPr>
          <p:cNvPr id="21" name="Group 25"/>
          <p:cNvGrpSpPr>
            <a:grpSpLocks/>
          </p:cNvGrpSpPr>
          <p:nvPr/>
        </p:nvGrpSpPr>
        <p:grpSpPr bwMode="auto">
          <a:xfrm>
            <a:off x="4628308" y="1780673"/>
            <a:ext cx="1405923" cy="716088"/>
            <a:chOff x="1381" y="824"/>
            <a:chExt cx="773" cy="350"/>
          </a:xfrm>
        </p:grpSpPr>
        <p:sp>
          <p:nvSpPr>
            <p:cNvPr id="22" name="Rectangle 26"/>
            <p:cNvSpPr>
              <a:spLocks noChangeArrowheads="1"/>
            </p:cNvSpPr>
            <p:nvPr/>
          </p:nvSpPr>
          <p:spPr bwMode="auto">
            <a:xfrm>
              <a:off x="1381" y="824"/>
              <a:ext cx="773" cy="35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600" dirty="0"/>
            </a:p>
          </p:txBody>
        </p:sp>
        <p:sp>
          <p:nvSpPr>
            <p:cNvPr id="23" name="Rectangle 27"/>
            <p:cNvSpPr>
              <a:spLocks noChangeArrowheads="1"/>
            </p:cNvSpPr>
            <p:nvPr/>
          </p:nvSpPr>
          <p:spPr bwMode="auto">
            <a:xfrm>
              <a:off x="1381" y="824"/>
              <a:ext cx="773" cy="350"/>
            </a:xfrm>
            <a:prstGeom prst="rect">
              <a:avLst/>
            </a:prstGeom>
            <a:solidFill>
              <a:srgbClr val="FFFF00"/>
            </a:solidFill>
            <a:ln w="7938" cap="rnd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600" dirty="0"/>
            </a:p>
          </p:txBody>
        </p:sp>
      </p:grpSp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4761781" y="1960043"/>
            <a:ext cx="1067789" cy="474147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mbria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mbria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mbria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mbria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mbr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Cambr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Cambr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Cambr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Cambria" pitchFamily="18" charset="0"/>
                <a:cs typeface="Arial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600" b="1" dirty="0">
                <a:solidFill>
                  <a:srgbClr val="000000"/>
                </a:solidFill>
                <a:latin typeface="Arial" charset="0"/>
              </a:rPr>
              <a:t>Multivariate</a:t>
            </a:r>
          </a:p>
          <a:p>
            <a:pPr algn="ctr" eaLnBrk="1" hangingPunct="1">
              <a:buFontTx/>
              <a:buNone/>
            </a:pPr>
            <a:r>
              <a:rPr lang="en-US" altLang="en-US" sz="1600" b="1" dirty="0">
                <a:solidFill>
                  <a:srgbClr val="000000"/>
                </a:solidFill>
                <a:latin typeface="Arial" charset="0"/>
              </a:rPr>
              <a:t>Model</a:t>
            </a:r>
            <a:endParaRPr lang="en-US" altLang="en-US" sz="1600" b="1" dirty="0"/>
          </a:p>
        </p:txBody>
      </p:sp>
      <p:grpSp>
        <p:nvGrpSpPr>
          <p:cNvPr id="25" name="Group 61"/>
          <p:cNvGrpSpPr>
            <a:grpSpLocks/>
          </p:cNvGrpSpPr>
          <p:nvPr/>
        </p:nvGrpSpPr>
        <p:grpSpPr bwMode="auto">
          <a:xfrm>
            <a:off x="3373655" y="3673091"/>
            <a:ext cx="1288763" cy="734163"/>
            <a:chOff x="1776" y="1920"/>
            <a:chExt cx="773" cy="474"/>
          </a:xfrm>
          <a:solidFill>
            <a:schemeClr val="accent6"/>
          </a:solidFill>
        </p:grpSpPr>
        <p:grpSp>
          <p:nvGrpSpPr>
            <p:cNvPr id="26" name="Group 30"/>
            <p:cNvGrpSpPr>
              <a:grpSpLocks/>
            </p:cNvGrpSpPr>
            <p:nvPr/>
          </p:nvGrpSpPr>
          <p:grpSpPr bwMode="auto">
            <a:xfrm>
              <a:off x="1776" y="1920"/>
              <a:ext cx="773" cy="474"/>
              <a:chOff x="1381" y="824"/>
              <a:chExt cx="773" cy="350"/>
            </a:xfrm>
            <a:grpFill/>
          </p:grpSpPr>
          <p:sp>
            <p:nvSpPr>
              <p:cNvPr id="28" name="Rectangle 31"/>
              <p:cNvSpPr>
                <a:spLocks noChangeArrowheads="1"/>
              </p:cNvSpPr>
              <p:nvPr/>
            </p:nvSpPr>
            <p:spPr bwMode="auto">
              <a:xfrm>
                <a:off x="1381" y="824"/>
                <a:ext cx="773" cy="350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9pPr>
              </a:lstStyle>
              <a:p>
                <a:pPr eaLnBrk="1" hangingPunct="1"/>
                <a:endParaRPr lang="en-US" altLang="en-US" sz="1600" dirty="0"/>
              </a:p>
            </p:txBody>
          </p:sp>
          <p:sp>
            <p:nvSpPr>
              <p:cNvPr id="29" name="Rectangle 32"/>
              <p:cNvSpPr>
                <a:spLocks noChangeArrowheads="1"/>
              </p:cNvSpPr>
              <p:nvPr/>
            </p:nvSpPr>
            <p:spPr bwMode="auto">
              <a:xfrm>
                <a:off x="1381" y="824"/>
                <a:ext cx="773" cy="350"/>
              </a:xfrm>
              <a:prstGeom prst="rect">
                <a:avLst/>
              </a:prstGeom>
              <a:grpFill/>
              <a:ln w="7938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9pPr>
              </a:lstStyle>
              <a:p>
                <a:pPr eaLnBrk="1" hangingPunct="1"/>
                <a:endParaRPr lang="en-US" altLang="en-US" sz="1600" dirty="0"/>
              </a:p>
            </p:txBody>
          </p:sp>
        </p:grpSp>
        <p:sp>
          <p:nvSpPr>
            <p:cNvPr id="27" name="Rectangle 33"/>
            <p:cNvSpPr>
              <a:spLocks noChangeArrowheads="1"/>
            </p:cNvSpPr>
            <p:nvPr/>
          </p:nvSpPr>
          <p:spPr bwMode="auto">
            <a:xfrm>
              <a:off x="1804" y="1975"/>
              <a:ext cx="720" cy="3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  <a:latin typeface="Arial" charset="0"/>
                </a:rPr>
                <a:t>Impact on </a:t>
              </a:r>
            </a:p>
            <a:p>
              <a:pPr algn="ctr" eaLnBrk="1" hangingPunct="1">
                <a:buFontTx/>
                <a:buNone/>
              </a:pPr>
              <a:r>
                <a:rPr lang="en-US" altLang="en-US" sz="1600" b="1" dirty="0" smtClean="0">
                  <a:solidFill>
                    <a:srgbClr val="000000"/>
                  </a:solidFill>
                  <a:latin typeface="Arial" charset="0"/>
                </a:rPr>
                <a:t>BA/BE</a:t>
              </a:r>
              <a:endParaRPr lang="en-US" altLang="en-US" sz="1600" b="1" dirty="0"/>
            </a:p>
          </p:txBody>
        </p:sp>
      </p:grpSp>
      <p:grpSp>
        <p:nvGrpSpPr>
          <p:cNvPr id="30" name="Group 60"/>
          <p:cNvGrpSpPr>
            <a:grpSpLocks/>
          </p:cNvGrpSpPr>
          <p:nvPr/>
        </p:nvGrpSpPr>
        <p:grpSpPr bwMode="auto">
          <a:xfrm>
            <a:off x="791142" y="3071278"/>
            <a:ext cx="1927953" cy="1401585"/>
            <a:chOff x="92" y="1391"/>
            <a:chExt cx="1300" cy="1008"/>
          </a:xfrm>
        </p:grpSpPr>
        <p:sp>
          <p:nvSpPr>
            <p:cNvPr id="35" name="Rectangle 17"/>
            <p:cNvSpPr>
              <a:spLocks noChangeArrowheads="1"/>
            </p:cNvSpPr>
            <p:nvPr/>
          </p:nvSpPr>
          <p:spPr bwMode="auto">
            <a:xfrm>
              <a:off x="92" y="1391"/>
              <a:ext cx="1152" cy="1008"/>
            </a:xfrm>
            <a:prstGeom prst="rect">
              <a:avLst/>
            </a:prstGeom>
            <a:solidFill>
              <a:srgbClr val="FFFF00"/>
            </a:solidFill>
            <a:ln w="7938" cap="rnd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600" dirty="0"/>
            </a:p>
          </p:txBody>
        </p:sp>
        <p:sp>
          <p:nvSpPr>
            <p:cNvPr id="32" name="Rectangle 18"/>
            <p:cNvSpPr>
              <a:spLocks noChangeArrowheads="1"/>
            </p:cNvSpPr>
            <p:nvPr/>
          </p:nvSpPr>
          <p:spPr bwMode="auto">
            <a:xfrm>
              <a:off x="144" y="1454"/>
              <a:ext cx="1013" cy="93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400" b="1" dirty="0" smtClean="0">
                  <a:solidFill>
                    <a:srgbClr val="000000"/>
                  </a:solidFill>
                  <a:latin typeface="Arial" charset="0"/>
                </a:rPr>
                <a:t>Risk assessment </a:t>
              </a:r>
            </a:p>
            <a:p>
              <a:pPr algn="ctr" eaLnBrk="1" hangingPunct="1">
                <a:buFontTx/>
                <a:buNone/>
              </a:pPr>
              <a:r>
                <a:rPr lang="en-US" altLang="en-US" sz="1400" b="1" dirty="0" smtClean="0">
                  <a:solidFill>
                    <a:srgbClr val="000000"/>
                  </a:solidFill>
                  <a:latin typeface="Arial" charset="0"/>
                </a:rPr>
                <a:t>to identify </a:t>
              </a:r>
            </a:p>
            <a:p>
              <a:pPr algn="ctr" eaLnBrk="1" hangingPunct="1">
                <a:buFontTx/>
                <a:buNone/>
              </a:pPr>
              <a:r>
                <a:rPr lang="en-US" altLang="en-US" sz="1400" b="1" dirty="0" smtClean="0">
                  <a:solidFill>
                    <a:srgbClr val="000000"/>
                  </a:solidFill>
                  <a:latin typeface="Arial" charset="0"/>
                </a:rPr>
                <a:t>Manufacture</a:t>
              </a:r>
              <a:endParaRPr lang="en-US" altLang="en-US" sz="1400" b="1" dirty="0">
                <a:solidFill>
                  <a:srgbClr val="000000"/>
                </a:solidFill>
                <a:latin typeface="Arial" charset="0"/>
              </a:endParaRPr>
            </a:p>
            <a:p>
              <a:pPr algn="ctr" eaLnBrk="1" hangingPunct="1">
                <a:buFontTx/>
                <a:buNone/>
              </a:pPr>
              <a:r>
                <a:rPr lang="en-US" altLang="en-US" sz="1400" b="1" dirty="0">
                  <a:solidFill>
                    <a:srgbClr val="000000"/>
                  </a:solidFill>
                  <a:latin typeface="Arial" charset="0"/>
                </a:rPr>
                <a:t>Parameters,</a:t>
              </a:r>
            </a:p>
            <a:p>
              <a:pPr algn="ctr" eaLnBrk="1" hangingPunct="1">
                <a:buFontTx/>
                <a:buNone/>
              </a:pPr>
              <a:r>
                <a:rPr lang="en-US" altLang="en-US" sz="1400" b="1" dirty="0">
                  <a:solidFill>
                    <a:srgbClr val="000000"/>
                  </a:solidFill>
                  <a:latin typeface="Arial" charset="0"/>
                </a:rPr>
                <a:t>Material </a:t>
              </a:r>
            </a:p>
            <a:p>
              <a:pPr algn="ctr" eaLnBrk="1" hangingPunct="1">
                <a:buFontTx/>
                <a:buNone/>
              </a:pPr>
              <a:r>
                <a:rPr lang="en-US" altLang="en-US" sz="1400" b="1" dirty="0">
                  <a:solidFill>
                    <a:srgbClr val="000000"/>
                  </a:solidFill>
                  <a:latin typeface="Arial" charset="0"/>
                </a:rPr>
                <a:t>Attributes</a:t>
              </a:r>
              <a:endParaRPr lang="en-US" altLang="en-US" sz="1400" b="1" dirty="0"/>
            </a:p>
          </p:txBody>
        </p:sp>
        <p:sp>
          <p:nvSpPr>
            <p:cNvPr id="33" name="Line 34"/>
            <p:cNvSpPr>
              <a:spLocks noChangeShapeType="1"/>
            </p:cNvSpPr>
            <p:nvPr/>
          </p:nvSpPr>
          <p:spPr bwMode="auto">
            <a:xfrm flipV="1">
              <a:off x="1200" y="1536"/>
              <a:ext cx="192" cy="96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 type="triangl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36" name="Group 65"/>
          <p:cNvGrpSpPr>
            <a:grpSpLocks/>
          </p:cNvGrpSpPr>
          <p:nvPr/>
        </p:nvGrpSpPr>
        <p:grpSpPr bwMode="auto">
          <a:xfrm>
            <a:off x="7787184" y="4917553"/>
            <a:ext cx="1125628" cy="488052"/>
            <a:chOff x="4223" y="2790"/>
            <a:chExt cx="759" cy="351"/>
          </a:xfrm>
          <a:solidFill>
            <a:schemeClr val="accent6"/>
          </a:solidFill>
        </p:grpSpPr>
        <p:grpSp>
          <p:nvGrpSpPr>
            <p:cNvPr id="37" name="Group 38"/>
            <p:cNvGrpSpPr>
              <a:grpSpLocks/>
            </p:cNvGrpSpPr>
            <p:nvPr/>
          </p:nvGrpSpPr>
          <p:grpSpPr bwMode="auto">
            <a:xfrm>
              <a:off x="4223" y="2790"/>
              <a:ext cx="759" cy="351"/>
              <a:chOff x="4426" y="824"/>
              <a:chExt cx="759" cy="351"/>
            </a:xfrm>
            <a:grpFill/>
          </p:grpSpPr>
          <p:sp>
            <p:nvSpPr>
              <p:cNvPr id="39" name="Rectangle 39"/>
              <p:cNvSpPr>
                <a:spLocks noChangeArrowheads="1"/>
              </p:cNvSpPr>
              <p:nvPr/>
            </p:nvSpPr>
            <p:spPr bwMode="auto">
              <a:xfrm>
                <a:off x="4426" y="824"/>
                <a:ext cx="759" cy="351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9pPr>
              </a:lstStyle>
              <a:p>
                <a:pPr eaLnBrk="1" hangingPunct="1"/>
                <a:endParaRPr lang="en-US" altLang="en-US" sz="1600" dirty="0"/>
              </a:p>
            </p:txBody>
          </p:sp>
          <p:sp>
            <p:nvSpPr>
              <p:cNvPr id="40" name="Rectangle 40"/>
              <p:cNvSpPr>
                <a:spLocks noChangeArrowheads="1"/>
              </p:cNvSpPr>
              <p:nvPr/>
            </p:nvSpPr>
            <p:spPr bwMode="auto">
              <a:xfrm>
                <a:off x="4426" y="824"/>
                <a:ext cx="759" cy="351"/>
              </a:xfrm>
              <a:prstGeom prst="rect">
                <a:avLst/>
              </a:prstGeom>
              <a:grpFill/>
              <a:ln w="7938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9pPr>
              </a:lstStyle>
              <a:p>
                <a:pPr eaLnBrk="1" hangingPunct="1"/>
                <a:endParaRPr lang="en-US" altLang="en-US" sz="1600" dirty="0"/>
              </a:p>
            </p:txBody>
          </p:sp>
        </p:grpSp>
        <p:sp>
          <p:nvSpPr>
            <p:cNvPr id="38" name="Rectangle 42"/>
            <p:cNvSpPr>
              <a:spLocks noChangeArrowheads="1"/>
            </p:cNvSpPr>
            <p:nvPr/>
          </p:nvSpPr>
          <p:spPr bwMode="auto">
            <a:xfrm>
              <a:off x="4261" y="2880"/>
              <a:ext cx="661" cy="15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  <a:latin typeface="Arial" charset="0"/>
                </a:rPr>
                <a:t> PK Model </a:t>
              </a:r>
              <a:endParaRPr lang="en-US" altLang="en-US" sz="1600" b="1" dirty="0"/>
            </a:p>
          </p:txBody>
        </p:sp>
      </p:grpSp>
      <p:grpSp>
        <p:nvGrpSpPr>
          <p:cNvPr id="41" name="Group 66"/>
          <p:cNvGrpSpPr>
            <a:grpSpLocks/>
          </p:cNvGrpSpPr>
          <p:nvPr/>
        </p:nvGrpSpPr>
        <p:grpSpPr bwMode="auto">
          <a:xfrm>
            <a:off x="7858370" y="5718458"/>
            <a:ext cx="1067789" cy="467195"/>
            <a:chOff x="3984" y="3552"/>
            <a:chExt cx="864" cy="399"/>
          </a:xfrm>
          <a:solidFill>
            <a:srgbClr val="8AE6C3"/>
          </a:solidFill>
        </p:grpSpPr>
        <p:grpSp>
          <p:nvGrpSpPr>
            <p:cNvPr id="42" name="Group 43"/>
            <p:cNvGrpSpPr>
              <a:grpSpLocks/>
            </p:cNvGrpSpPr>
            <p:nvPr/>
          </p:nvGrpSpPr>
          <p:grpSpPr bwMode="auto">
            <a:xfrm>
              <a:off x="3984" y="3552"/>
              <a:ext cx="864" cy="399"/>
              <a:chOff x="4426" y="824"/>
              <a:chExt cx="759" cy="351"/>
            </a:xfrm>
            <a:grpFill/>
          </p:grpSpPr>
          <p:sp>
            <p:nvSpPr>
              <p:cNvPr id="44" name="Rectangle 44"/>
              <p:cNvSpPr>
                <a:spLocks noChangeArrowheads="1"/>
              </p:cNvSpPr>
              <p:nvPr/>
            </p:nvSpPr>
            <p:spPr bwMode="auto">
              <a:xfrm>
                <a:off x="4426" y="824"/>
                <a:ext cx="759" cy="351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9pPr>
              </a:lstStyle>
              <a:p>
                <a:pPr eaLnBrk="1" hangingPunct="1"/>
                <a:endParaRPr lang="en-US" altLang="en-US" sz="1600" dirty="0"/>
              </a:p>
            </p:txBody>
          </p:sp>
          <p:sp>
            <p:nvSpPr>
              <p:cNvPr id="45" name="Rectangle 45"/>
              <p:cNvSpPr>
                <a:spLocks noChangeArrowheads="1"/>
              </p:cNvSpPr>
              <p:nvPr/>
            </p:nvSpPr>
            <p:spPr bwMode="auto">
              <a:xfrm>
                <a:off x="4426" y="824"/>
                <a:ext cx="759" cy="351"/>
              </a:xfrm>
              <a:prstGeom prst="rect">
                <a:avLst/>
              </a:prstGeom>
              <a:grpFill/>
              <a:ln w="7938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9pPr>
              </a:lstStyle>
              <a:p>
                <a:pPr eaLnBrk="1" hangingPunct="1"/>
                <a:endParaRPr lang="en-US" altLang="en-US" sz="1600" dirty="0"/>
              </a:p>
            </p:txBody>
          </p:sp>
        </p:grpSp>
        <p:sp>
          <p:nvSpPr>
            <p:cNvPr id="43" name="Rectangle 46"/>
            <p:cNvSpPr>
              <a:spLocks noChangeArrowheads="1"/>
            </p:cNvSpPr>
            <p:nvPr/>
          </p:nvSpPr>
          <p:spPr bwMode="auto">
            <a:xfrm>
              <a:off x="4059" y="3635"/>
              <a:ext cx="706" cy="18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  <a:latin typeface="Arial" charset="0"/>
                </a:rPr>
                <a:t>PD Model</a:t>
              </a:r>
              <a:endParaRPr lang="en-US" altLang="en-US" sz="1600" b="1" dirty="0"/>
            </a:p>
          </p:txBody>
        </p:sp>
      </p:grpSp>
      <p:grpSp>
        <p:nvGrpSpPr>
          <p:cNvPr id="46" name="Group 67"/>
          <p:cNvGrpSpPr>
            <a:grpSpLocks/>
          </p:cNvGrpSpPr>
          <p:nvPr/>
        </p:nvGrpSpPr>
        <p:grpSpPr bwMode="auto">
          <a:xfrm>
            <a:off x="3373655" y="4984295"/>
            <a:ext cx="1712912" cy="716088"/>
            <a:chOff x="2160" y="2832"/>
            <a:chExt cx="1155" cy="515"/>
          </a:xfrm>
          <a:solidFill>
            <a:srgbClr val="8AE6C3"/>
          </a:solidFill>
        </p:grpSpPr>
        <p:grpSp>
          <p:nvGrpSpPr>
            <p:cNvPr id="47" name="Group 48"/>
            <p:cNvGrpSpPr>
              <a:grpSpLocks/>
            </p:cNvGrpSpPr>
            <p:nvPr/>
          </p:nvGrpSpPr>
          <p:grpSpPr bwMode="auto">
            <a:xfrm>
              <a:off x="2160" y="2832"/>
              <a:ext cx="1155" cy="515"/>
              <a:chOff x="4426" y="824"/>
              <a:chExt cx="759" cy="351"/>
            </a:xfrm>
            <a:grpFill/>
          </p:grpSpPr>
          <p:sp>
            <p:nvSpPr>
              <p:cNvPr id="49" name="Rectangle 49"/>
              <p:cNvSpPr>
                <a:spLocks noChangeArrowheads="1"/>
              </p:cNvSpPr>
              <p:nvPr/>
            </p:nvSpPr>
            <p:spPr bwMode="auto">
              <a:xfrm>
                <a:off x="4426" y="824"/>
                <a:ext cx="759" cy="351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9pPr>
              </a:lstStyle>
              <a:p>
                <a:pPr eaLnBrk="1" hangingPunct="1"/>
                <a:endParaRPr lang="en-US" altLang="en-US" sz="1600" dirty="0"/>
              </a:p>
            </p:txBody>
          </p:sp>
          <p:sp>
            <p:nvSpPr>
              <p:cNvPr id="50" name="Rectangle 50"/>
              <p:cNvSpPr>
                <a:spLocks noChangeArrowheads="1"/>
              </p:cNvSpPr>
              <p:nvPr/>
            </p:nvSpPr>
            <p:spPr bwMode="auto">
              <a:xfrm>
                <a:off x="4426" y="824"/>
                <a:ext cx="759" cy="351"/>
              </a:xfrm>
              <a:prstGeom prst="rect">
                <a:avLst/>
              </a:prstGeom>
              <a:grpFill/>
              <a:ln w="7938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9pPr>
              </a:lstStyle>
              <a:p>
                <a:pPr eaLnBrk="1" hangingPunct="1"/>
                <a:endParaRPr lang="en-US" altLang="en-US" sz="1600" dirty="0"/>
              </a:p>
            </p:txBody>
          </p:sp>
        </p:grpSp>
        <p:sp>
          <p:nvSpPr>
            <p:cNvPr id="48" name="Rectangle 51"/>
            <p:cNvSpPr>
              <a:spLocks noChangeArrowheads="1"/>
            </p:cNvSpPr>
            <p:nvPr/>
          </p:nvSpPr>
          <p:spPr bwMode="auto">
            <a:xfrm>
              <a:off x="2382" y="2867"/>
              <a:ext cx="811" cy="34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  <a:latin typeface="Arial" charset="0"/>
                </a:rPr>
                <a:t>PK/PD model</a:t>
              </a:r>
            </a:p>
            <a:p>
              <a:pPr algn="ctr" eaLnBrk="1" hangingPunct="1">
                <a:buFontTx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  <a:latin typeface="Arial" charset="0"/>
                </a:rPr>
                <a:t>Inefficacy</a:t>
              </a:r>
              <a:endParaRPr lang="en-US" altLang="en-US" sz="1600" b="1" dirty="0"/>
            </a:p>
          </p:txBody>
        </p:sp>
      </p:grpSp>
      <p:grpSp>
        <p:nvGrpSpPr>
          <p:cNvPr id="51" name="Group 68"/>
          <p:cNvGrpSpPr>
            <a:grpSpLocks/>
          </p:cNvGrpSpPr>
          <p:nvPr/>
        </p:nvGrpSpPr>
        <p:grpSpPr bwMode="auto">
          <a:xfrm>
            <a:off x="3444841" y="5785200"/>
            <a:ext cx="1570541" cy="716088"/>
            <a:chOff x="2256" y="3552"/>
            <a:chExt cx="1059" cy="515"/>
          </a:xfrm>
          <a:solidFill>
            <a:srgbClr val="8AE6C3"/>
          </a:solidFill>
        </p:grpSpPr>
        <p:grpSp>
          <p:nvGrpSpPr>
            <p:cNvPr id="52" name="Group 56"/>
            <p:cNvGrpSpPr>
              <a:grpSpLocks/>
            </p:cNvGrpSpPr>
            <p:nvPr/>
          </p:nvGrpSpPr>
          <p:grpSpPr bwMode="auto">
            <a:xfrm>
              <a:off x="2256" y="3552"/>
              <a:ext cx="1059" cy="515"/>
              <a:chOff x="4426" y="824"/>
              <a:chExt cx="759" cy="351"/>
            </a:xfrm>
            <a:grpFill/>
          </p:grpSpPr>
          <p:sp>
            <p:nvSpPr>
              <p:cNvPr id="54" name="Rectangle 57"/>
              <p:cNvSpPr>
                <a:spLocks noChangeArrowheads="1"/>
              </p:cNvSpPr>
              <p:nvPr/>
            </p:nvSpPr>
            <p:spPr bwMode="auto">
              <a:xfrm>
                <a:off x="4426" y="824"/>
                <a:ext cx="759" cy="351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9pPr>
              </a:lstStyle>
              <a:p>
                <a:pPr eaLnBrk="1" hangingPunct="1"/>
                <a:endParaRPr lang="en-US" altLang="en-US" sz="1600" dirty="0"/>
              </a:p>
            </p:txBody>
          </p:sp>
          <p:sp>
            <p:nvSpPr>
              <p:cNvPr id="55" name="Rectangle 58"/>
              <p:cNvSpPr>
                <a:spLocks noChangeArrowheads="1"/>
              </p:cNvSpPr>
              <p:nvPr/>
            </p:nvSpPr>
            <p:spPr bwMode="auto">
              <a:xfrm>
                <a:off x="4426" y="824"/>
                <a:ext cx="759" cy="351"/>
              </a:xfrm>
              <a:prstGeom prst="rect">
                <a:avLst/>
              </a:prstGeom>
              <a:grpFill/>
              <a:ln w="7938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9pPr>
              </a:lstStyle>
              <a:p>
                <a:pPr eaLnBrk="1" hangingPunct="1"/>
                <a:endParaRPr lang="en-US" altLang="en-US" sz="1600" dirty="0"/>
              </a:p>
            </p:txBody>
          </p:sp>
        </p:grpSp>
        <p:sp>
          <p:nvSpPr>
            <p:cNvPr id="53" name="Rectangle 59"/>
            <p:cNvSpPr>
              <a:spLocks noChangeArrowheads="1"/>
            </p:cNvSpPr>
            <p:nvPr/>
          </p:nvSpPr>
          <p:spPr bwMode="auto">
            <a:xfrm>
              <a:off x="2382" y="3587"/>
              <a:ext cx="811" cy="34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  <a:latin typeface="Arial" charset="0"/>
                </a:rPr>
                <a:t>PK/PD model</a:t>
              </a:r>
            </a:p>
            <a:p>
              <a:pPr algn="ctr" eaLnBrk="1" hangingPunct="1">
                <a:buFontTx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  <a:latin typeface="Arial" charset="0"/>
                </a:rPr>
                <a:t>toxicity</a:t>
              </a:r>
              <a:endParaRPr lang="en-US" altLang="en-US" sz="1600" b="1" dirty="0"/>
            </a:p>
          </p:txBody>
        </p:sp>
      </p:grpSp>
      <p:sp>
        <p:nvSpPr>
          <p:cNvPr id="56" name="Line 72"/>
          <p:cNvSpPr>
            <a:spLocks noChangeShapeType="1"/>
          </p:cNvSpPr>
          <p:nvPr/>
        </p:nvSpPr>
        <p:spPr bwMode="auto">
          <a:xfrm flipV="1">
            <a:off x="2566881" y="2912508"/>
            <a:ext cx="522030" cy="218303"/>
          </a:xfrm>
          <a:prstGeom prst="line">
            <a:avLst/>
          </a:prstGeom>
          <a:noFill/>
          <a:ln w="730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7" name="Line 73"/>
          <p:cNvSpPr>
            <a:spLocks noChangeShapeType="1"/>
          </p:cNvSpPr>
          <p:nvPr/>
        </p:nvSpPr>
        <p:spPr bwMode="auto">
          <a:xfrm>
            <a:off x="2620271" y="3864974"/>
            <a:ext cx="698513" cy="205788"/>
          </a:xfrm>
          <a:prstGeom prst="line">
            <a:avLst/>
          </a:prstGeom>
          <a:noFill/>
          <a:ln w="730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8" name="Line 74"/>
          <p:cNvSpPr>
            <a:spLocks noChangeShapeType="1"/>
          </p:cNvSpPr>
          <p:nvPr/>
        </p:nvSpPr>
        <p:spPr bwMode="auto">
          <a:xfrm flipV="1">
            <a:off x="6124696" y="2342419"/>
            <a:ext cx="410802" cy="0"/>
          </a:xfrm>
          <a:prstGeom prst="line">
            <a:avLst/>
          </a:prstGeom>
          <a:noFill/>
          <a:ln w="730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9" name="Line 75"/>
          <p:cNvSpPr>
            <a:spLocks noChangeShapeType="1"/>
          </p:cNvSpPr>
          <p:nvPr/>
        </p:nvSpPr>
        <p:spPr bwMode="auto">
          <a:xfrm flipV="1">
            <a:off x="4797374" y="4091976"/>
            <a:ext cx="569488" cy="8343"/>
          </a:xfrm>
          <a:prstGeom prst="line">
            <a:avLst/>
          </a:prstGeom>
          <a:noFill/>
          <a:ln w="730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0" name="Line 76"/>
          <p:cNvSpPr>
            <a:spLocks noChangeShapeType="1"/>
          </p:cNvSpPr>
          <p:nvPr/>
        </p:nvSpPr>
        <p:spPr bwMode="auto">
          <a:xfrm>
            <a:off x="4868560" y="3290713"/>
            <a:ext cx="569488" cy="495004"/>
          </a:xfrm>
          <a:prstGeom prst="line">
            <a:avLst/>
          </a:prstGeom>
          <a:noFill/>
          <a:ln w="730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1" name="Line 77"/>
          <p:cNvSpPr>
            <a:spLocks noChangeShapeType="1"/>
          </p:cNvSpPr>
          <p:nvPr/>
        </p:nvSpPr>
        <p:spPr bwMode="auto">
          <a:xfrm flipV="1">
            <a:off x="6697150" y="4201466"/>
            <a:ext cx="498302" cy="0"/>
          </a:xfrm>
          <a:prstGeom prst="line">
            <a:avLst/>
          </a:prstGeom>
          <a:noFill/>
          <a:ln w="730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2" name="Line 78"/>
          <p:cNvSpPr>
            <a:spLocks noChangeShapeType="1"/>
          </p:cNvSpPr>
          <p:nvPr/>
        </p:nvSpPr>
        <p:spPr bwMode="auto">
          <a:xfrm>
            <a:off x="8214300" y="4517100"/>
            <a:ext cx="0" cy="266968"/>
          </a:xfrm>
          <a:prstGeom prst="line">
            <a:avLst/>
          </a:prstGeom>
          <a:noFill/>
          <a:ln w="730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63" name="Group 79"/>
          <p:cNvGrpSpPr>
            <a:grpSpLocks/>
          </p:cNvGrpSpPr>
          <p:nvPr/>
        </p:nvGrpSpPr>
        <p:grpSpPr bwMode="auto">
          <a:xfrm>
            <a:off x="5580420" y="5318005"/>
            <a:ext cx="1689184" cy="533937"/>
            <a:chOff x="3984" y="3552"/>
            <a:chExt cx="864" cy="399"/>
          </a:xfrm>
          <a:solidFill>
            <a:srgbClr val="8AE6C3"/>
          </a:solidFill>
        </p:grpSpPr>
        <p:grpSp>
          <p:nvGrpSpPr>
            <p:cNvPr id="64" name="Group 80"/>
            <p:cNvGrpSpPr>
              <a:grpSpLocks/>
            </p:cNvGrpSpPr>
            <p:nvPr/>
          </p:nvGrpSpPr>
          <p:grpSpPr bwMode="auto">
            <a:xfrm>
              <a:off x="3984" y="3552"/>
              <a:ext cx="864" cy="399"/>
              <a:chOff x="4426" y="824"/>
              <a:chExt cx="759" cy="351"/>
            </a:xfrm>
            <a:grpFill/>
          </p:grpSpPr>
          <p:sp>
            <p:nvSpPr>
              <p:cNvPr id="66" name="Rectangle 81"/>
              <p:cNvSpPr>
                <a:spLocks noChangeArrowheads="1"/>
              </p:cNvSpPr>
              <p:nvPr/>
            </p:nvSpPr>
            <p:spPr bwMode="auto">
              <a:xfrm>
                <a:off x="4426" y="824"/>
                <a:ext cx="759" cy="351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9pPr>
              </a:lstStyle>
              <a:p>
                <a:pPr eaLnBrk="1" hangingPunct="1"/>
                <a:endParaRPr lang="en-US" altLang="en-US" sz="1600" dirty="0"/>
              </a:p>
            </p:txBody>
          </p:sp>
          <p:sp>
            <p:nvSpPr>
              <p:cNvPr id="67" name="Rectangle 82"/>
              <p:cNvSpPr>
                <a:spLocks noChangeArrowheads="1"/>
              </p:cNvSpPr>
              <p:nvPr/>
            </p:nvSpPr>
            <p:spPr bwMode="auto">
              <a:xfrm>
                <a:off x="4426" y="824"/>
                <a:ext cx="759" cy="351"/>
              </a:xfrm>
              <a:prstGeom prst="rect">
                <a:avLst/>
              </a:prstGeom>
              <a:grpFill/>
              <a:ln w="7938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9pPr>
              </a:lstStyle>
              <a:p>
                <a:pPr eaLnBrk="1" hangingPunct="1"/>
                <a:endParaRPr lang="en-US" altLang="en-US" sz="1600" dirty="0"/>
              </a:p>
            </p:txBody>
          </p:sp>
        </p:grpSp>
        <p:sp>
          <p:nvSpPr>
            <p:cNvPr id="65" name="Rectangle 83"/>
            <p:cNvSpPr>
              <a:spLocks noChangeArrowheads="1"/>
            </p:cNvSpPr>
            <p:nvPr/>
          </p:nvSpPr>
          <p:spPr bwMode="auto">
            <a:xfrm>
              <a:off x="4108" y="3635"/>
              <a:ext cx="610" cy="16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  <a:latin typeface="Arial" charset="0"/>
                </a:rPr>
                <a:t>PK/PD Model</a:t>
              </a:r>
              <a:endParaRPr lang="en-US" altLang="en-US" sz="1600" b="1" dirty="0"/>
            </a:p>
          </p:txBody>
        </p:sp>
      </p:grpSp>
      <p:sp>
        <p:nvSpPr>
          <p:cNvPr id="68" name="Line 84"/>
          <p:cNvSpPr>
            <a:spLocks noChangeShapeType="1"/>
          </p:cNvSpPr>
          <p:nvPr/>
        </p:nvSpPr>
        <p:spPr bwMode="auto">
          <a:xfrm flipH="1">
            <a:off x="5082118" y="5718458"/>
            <a:ext cx="427116" cy="312854"/>
          </a:xfrm>
          <a:prstGeom prst="line">
            <a:avLst/>
          </a:prstGeom>
          <a:noFill/>
          <a:ln w="730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9" name="Line 85"/>
          <p:cNvSpPr>
            <a:spLocks noChangeShapeType="1"/>
          </p:cNvSpPr>
          <p:nvPr/>
        </p:nvSpPr>
        <p:spPr bwMode="auto">
          <a:xfrm flipH="1" flipV="1">
            <a:off x="7360068" y="5785200"/>
            <a:ext cx="427116" cy="200226"/>
          </a:xfrm>
          <a:prstGeom prst="line">
            <a:avLst/>
          </a:prstGeom>
          <a:noFill/>
          <a:ln w="730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70" name="Line 86"/>
          <p:cNvSpPr>
            <a:spLocks noChangeShapeType="1"/>
          </p:cNvSpPr>
          <p:nvPr/>
        </p:nvSpPr>
        <p:spPr bwMode="auto">
          <a:xfrm flipH="1" flipV="1">
            <a:off x="5082118" y="5318005"/>
            <a:ext cx="427116" cy="200226"/>
          </a:xfrm>
          <a:prstGeom prst="line">
            <a:avLst/>
          </a:prstGeom>
          <a:noFill/>
          <a:ln w="730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71" name="Line 87"/>
          <p:cNvSpPr>
            <a:spLocks noChangeShapeType="1"/>
          </p:cNvSpPr>
          <p:nvPr/>
        </p:nvSpPr>
        <p:spPr bwMode="auto">
          <a:xfrm flipH="1">
            <a:off x="7288882" y="5251263"/>
            <a:ext cx="427116" cy="200226"/>
          </a:xfrm>
          <a:prstGeom prst="line">
            <a:avLst/>
          </a:prstGeom>
          <a:noFill/>
          <a:ln w="730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72" name="Line 90"/>
          <p:cNvSpPr>
            <a:spLocks noChangeShapeType="1"/>
          </p:cNvSpPr>
          <p:nvPr/>
        </p:nvSpPr>
        <p:spPr bwMode="auto">
          <a:xfrm flipV="1">
            <a:off x="905876" y="1513705"/>
            <a:ext cx="6193178" cy="0"/>
          </a:xfrm>
          <a:prstGeom prst="line">
            <a:avLst/>
          </a:prstGeom>
          <a:noFill/>
          <a:ln w="730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73" name="Line 91"/>
          <p:cNvSpPr>
            <a:spLocks noChangeShapeType="1"/>
          </p:cNvSpPr>
          <p:nvPr/>
        </p:nvSpPr>
        <p:spPr bwMode="auto">
          <a:xfrm flipH="1">
            <a:off x="905876" y="1513705"/>
            <a:ext cx="2966" cy="1473888"/>
          </a:xfrm>
          <a:prstGeom prst="line">
            <a:avLst/>
          </a:prstGeom>
          <a:noFill/>
          <a:ln w="730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74" name="Rectangle 97"/>
          <p:cNvSpPr>
            <a:spLocks noChangeArrowheads="1"/>
          </p:cNvSpPr>
          <p:nvPr/>
        </p:nvSpPr>
        <p:spPr bwMode="auto">
          <a:xfrm>
            <a:off x="739775" y="5298539"/>
            <a:ext cx="2269052" cy="775877"/>
          </a:xfrm>
          <a:prstGeom prst="rect">
            <a:avLst/>
          </a:prstGeom>
          <a:solidFill>
            <a:srgbClr val="49E91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mbria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mbria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mbria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mbria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mbr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Cambr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Cambr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Cambr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Cambria" pitchFamily="18" charset="0"/>
                <a:cs typeface="Arial" charset="0"/>
              </a:defRPr>
            </a:lvl9pPr>
          </a:lstStyle>
          <a:p>
            <a:pPr algn="ctr">
              <a:spcBef>
                <a:spcPct val="30000"/>
              </a:spcBef>
              <a:buFontTx/>
              <a:buNone/>
            </a:pPr>
            <a:r>
              <a:rPr lang="en-US" altLang="en-US" sz="1400" b="1" dirty="0">
                <a:latin typeface="Arial" charset="0"/>
              </a:rPr>
              <a:t>Range of specifications  </a:t>
            </a:r>
          </a:p>
          <a:p>
            <a:pPr algn="ctr">
              <a:spcBef>
                <a:spcPct val="30000"/>
              </a:spcBef>
              <a:buFontTx/>
              <a:buNone/>
            </a:pPr>
            <a:r>
              <a:rPr lang="en-US" altLang="en-US" sz="1400" b="1" dirty="0">
                <a:latin typeface="Arial" charset="0"/>
              </a:rPr>
              <a:t>chosen to ensure </a:t>
            </a:r>
          </a:p>
          <a:p>
            <a:pPr algn="ctr">
              <a:spcBef>
                <a:spcPct val="30000"/>
              </a:spcBef>
              <a:buFontTx/>
              <a:buNone/>
            </a:pPr>
            <a:r>
              <a:rPr lang="en-US" altLang="en-US" sz="1400" b="1" dirty="0">
                <a:latin typeface="Arial" charset="0"/>
              </a:rPr>
              <a:t>targeted performance</a:t>
            </a:r>
          </a:p>
        </p:txBody>
      </p:sp>
      <p:sp>
        <p:nvSpPr>
          <p:cNvPr id="75" name="Line 98"/>
          <p:cNvSpPr>
            <a:spLocks noChangeShapeType="1"/>
          </p:cNvSpPr>
          <p:nvPr/>
        </p:nvSpPr>
        <p:spPr bwMode="auto">
          <a:xfrm flipH="1" flipV="1">
            <a:off x="2999929" y="5429242"/>
            <a:ext cx="355930" cy="0"/>
          </a:xfrm>
          <a:prstGeom prst="line">
            <a:avLst/>
          </a:prstGeom>
          <a:noFill/>
          <a:ln w="730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76" name="Line 99"/>
          <p:cNvSpPr>
            <a:spLocks noChangeShapeType="1"/>
          </p:cNvSpPr>
          <p:nvPr/>
        </p:nvSpPr>
        <p:spPr bwMode="auto">
          <a:xfrm flipH="1" flipV="1">
            <a:off x="3063700" y="5888094"/>
            <a:ext cx="355930" cy="0"/>
          </a:xfrm>
          <a:prstGeom prst="line">
            <a:avLst/>
          </a:prstGeom>
          <a:noFill/>
          <a:ln w="730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77" name="Group 62"/>
          <p:cNvGrpSpPr>
            <a:grpSpLocks/>
          </p:cNvGrpSpPr>
          <p:nvPr/>
        </p:nvGrpSpPr>
        <p:grpSpPr bwMode="auto">
          <a:xfrm>
            <a:off x="3564968" y="897731"/>
            <a:ext cx="1423719" cy="543670"/>
            <a:chOff x="3216" y="1200"/>
            <a:chExt cx="960" cy="672"/>
          </a:xfrm>
        </p:grpSpPr>
        <p:grpSp>
          <p:nvGrpSpPr>
            <p:cNvPr id="78" name="Group 5"/>
            <p:cNvGrpSpPr>
              <a:grpSpLocks/>
            </p:cNvGrpSpPr>
            <p:nvPr/>
          </p:nvGrpSpPr>
          <p:grpSpPr bwMode="auto">
            <a:xfrm>
              <a:off x="3216" y="1200"/>
              <a:ext cx="960" cy="672"/>
              <a:chOff x="2352" y="824"/>
              <a:chExt cx="697" cy="350"/>
            </a:xfrm>
          </p:grpSpPr>
          <p:sp>
            <p:nvSpPr>
              <p:cNvPr id="80" name="Rectangle 6"/>
              <p:cNvSpPr>
                <a:spLocks noChangeArrowheads="1"/>
              </p:cNvSpPr>
              <p:nvPr/>
            </p:nvSpPr>
            <p:spPr bwMode="auto">
              <a:xfrm>
                <a:off x="2352" y="824"/>
                <a:ext cx="697" cy="350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9pPr>
              </a:lstStyle>
              <a:p>
                <a:pPr eaLnBrk="1" hangingPunct="1"/>
                <a:endParaRPr lang="en-US" altLang="en-US" sz="1600" dirty="0"/>
              </a:p>
            </p:txBody>
          </p:sp>
          <p:sp>
            <p:nvSpPr>
              <p:cNvPr id="81" name="Rectangle 7"/>
              <p:cNvSpPr>
                <a:spLocks noChangeArrowheads="1"/>
              </p:cNvSpPr>
              <p:nvPr/>
            </p:nvSpPr>
            <p:spPr bwMode="auto">
              <a:xfrm>
                <a:off x="2352" y="824"/>
                <a:ext cx="697" cy="350"/>
              </a:xfrm>
              <a:prstGeom prst="rect">
                <a:avLst/>
              </a:prstGeom>
              <a:solidFill>
                <a:srgbClr val="FFFF00"/>
              </a:solidFill>
              <a:ln w="7938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9pPr>
              </a:lstStyle>
              <a:p>
                <a:pPr eaLnBrk="1" hangingPunct="1"/>
                <a:endParaRPr lang="en-US" altLang="en-US" sz="1600" dirty="0"/>
              </a:p>
            </p:txBody>
          </p:sp>
        </p:grpSp>
        <p:sp>
          <p:nvSpPr>
            <p:cNvPr id="79" name="Rectangle 8"/>
            <p:cNvSpPr>
              <a:spLocks noChangeArrowheads="1"/>
            </p:cNvSpPr>
            <p:nvPr/>
          </p:nvSpPr>
          <p:spPr bwMode="auto">
            <a:xfrm>
              <a:off x="3533" y="1344"/>
              <a:ext cx="343" cy="267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  <a:latin typeface="Arial" charset="0"/>
                </a:rPr>
                <a:t>RTRT</a:t>
              </a:r>
              <a:endParaRPr lang="en-US" altLang="en-US" sz="1600" b="1" dirty="0"/>
            </a:p>
          </p:txBody>
        </p:sp>
      </p:grpSp>
      <p:sp>
        <p:nvSpPr>
          <p:cNvPr id="82" name="Line 90"/>
          <p:cNvSpPr>
            <a:spLocks noChangeShapeType="1"/>
          </p:cNvSpPr>
          <p:nvPr/>
        </p:nvSpPr>
        <p:spPr bwMode="auto">
          <a:xfrm flipV="1">
            <a:off x="1807564" y="4880011"/>
            <a:ext cx="4484715" cy="0"/>
          </a:xfrm>
          <a:prstGeom prst="line">
            <a:avLst/>
          </a:prstGeom>
          <a:noFill/>
          <a:ln w="730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83" name="Line 89"/>
          <p:cNvSpPr>
            <a:spLocks noChangeShapeType="1"/>
          </p:cNvSpPr>
          <p:nvPr/>
        </p:nvSpPr>
        <p:spPr bwMode="auto">
          <a:xfrm flipV="1">
            <a:off x="6292279" y="4583842"/>
            <a:ext cx="0" cy="266968"/>
          </a:xfrm>
          <a:prstGeom prst="line">
            <a:avLst/>
          </a:prstGeom>
          <a:noFill/>
          <a:ln w="730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84" name="Line 91"/>
          <p:cNvSpPr>
            <a:spLocks noChangeShapeType="1"/>
          </p:cNvSpPr>
          <p:nvPr/>
        </p:nvSpPr>
        <p:spPr bwMode="auto">
          <a:xfrm>
            <a:off x="1807564" y="4860544"/>
            <a:ext cx="0" cy="364301"/>
          </a:xfrm>
          <a:prstGeom prst="line">
            <a:avLst/>
          </a:prstGeom>
          <a:noFill/>
          <a:ln w="730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85" name="Group 61"/>
          <p:cNvGrpSpPr>
            <a:grpSpLocks/>
          </p:cNvGrpSpPr>
          <p:nvPr/>
        </p:nvGrpSpPr>
        <p:grpSpPr bwMode="auto">
          <a:xfrm>
            <a:off x="3203106" y="2620511"/>
            <a:ext cx="1539396" cy="734163"/>
            <a:chOff x="1776" y="1920"/>
            <a:chExt cx="773" cy="474"/>
          </a:xfrm>
          <a:solidFill>
            <a:schemeClr val="accent6"/>
          </a:solidFill>
        </p:grpSpPr>
        <p:grpSp>
          <p:nvGrpSpPr>
            <p:cNvPr id="86" name="Group 30"/>
            <p:cNvGrpSpPr>
              <a:grpSpLocks/>
            </p:cNvGrpSpPr>
            <p:nvPr/>
          </p:nvGrpSpPr>
          <p:grpSpPr bwMode="auto">
            <a:xfrm>
              <a:off x="1776" y="1920"/>
              <a:ext cx="773" cy="474"/>
              <a:chOff x="1381" y="824"/>
              <a:chExt cx="773" cy="350"/>
            </a:xfrm>
            <a:grpFill/>
          </p:grpSpPr>
          <p:sp>
            <p:nvSpPr>
              <p:cNvPr id="88" name="Rectangle 31"/>
              <p:cNvSpPr>
                <a:spLocks noChangeArrowheads="1"/>
              </p:cNvSpPr>
              <p:nvPr/>
            </p:nvSpPr>
            <p:spPr bwMode="auto">
              <a:xfrm>
                <a:off x="1381" y="824"/>
                <a:ext cx="773" cy="350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9pPr>
              </a:lstStyle>
              <a:p>
                <a:pPr eaLnBrk="1" hangingPunct="1"/>
                <a:endParaRPr lang="en-US" altLang="en-US" sz="1600" dirty="0"/>
              </a:p>
            </p:txBody>
          </p:sp>
          <p:sp>
            <p:nvSpPr>
              <p:cNvPr id="89" name="Rectangle 32"/>
              <p:cNvSpPr>
                <a:spLocks noChangeArrowheads="1"/>
              </p:cNvSpPr>
              <p:nvPr/>
            </p:nvSpPr>
            <p:spPr bwMode="auto">
              <a:xfrm>
                <a:off x="1381" y="824"/>
                <a:ext cx="773" cy="350"/>
              </a:xfrm>
              <a:prstGeom prst="rect">
                <a:avLst/>
              </a:prstGeom>
              <a:grpFill/>
              <a:ln w="7938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9pPr>
              </a:lstStyle>
              <a:p>
                <a:pPr eaLnBrk="1" hangingPunct="1"/>
                <a:endParaRPr lang="en-US" altLang="en-US" sz="1600" dirty="0"/>
              </a:p>
            </p:txBody>
          </p:sp>
        </p:grpSp>
        <p:sp>
          <p:nvSpPr>
            <p:cNvPr id="87" name="Rectangle 33"/>
            <p:cNvSpPr>
              <a:spLocks noChangeArrowheads="1"/>
            </p:cNvSpPr>
            <p:nvPr/>
          </p:nvSpPr>
          <p:spPr bwMode="auto">
            <a:xfrm>
              <a:off x="1804" y="1975"/>
              <a:ext cx="720" cy="3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  <a:latin typeface="Arial" charset="0"/>
                </a:rPr>
                <a:t>Impact on </a:t>
              </a:r>
            </a:p>
            <a:p>
              <a:pPr algn="ctr" eaLnBrk="1" hangingPunct="1">
                <a:buFontTx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  <a:latin typeface="Arial" charset="0"/>
                </a:rPr>
                <a:t>Dissolution</a:t>
              </a:r>
              <a:endParaRPr lang="en-US" altLang="en-US" sz="1600" b="1" dirty="0"/>
            </a:p>
          </p:txBody>
        </p:sp>
      </p:grpSp>
      <p:grpSp>
        <p:nvGrpSpPr>
          <p:cNvPr id="90" name="Group 61"/>
          <p:cNvGrpSpPr>
            <a:grpSpLocks/>
          </p:cNvGrpSpPr>
          <p:nvPr/>
        </p:nvGrpSpPr>
        <p:grpSpPr bwMode="auto">
          <a:xfrm>
            <a:off x="5494403" y="2728967"/>
            <a:ext cx="1189399" cy="734163"/>
            <a:chOff x="1776" y="1920"/>
            <a:chExt cx="773" cy="474"/>
          </a:xfrm>
          <a:solidFill>
            <a:schemeClr val="accent6"/>
          </a:solidFill>
        </p:grpSpPr>
        <p:grpSp>
          <p:nvGrpSpPr>
            <p:cNvPr id="91" name="Group 30"/>
            <p:cNvGrpSpPr>
              <a:grpSpLocks/>
            </p:cNvGrpSpPr>
            <p:nvPr/>
          </p:nvGrpSpPr>
          <p:grpSpPr bwMode="auto">
            <a:xfrm>
              <a:off x="1776" y="1920"/>
              <a:ext cx="773" cy="474"/>
              <a:chOff x="1381" y="824"/>
              <a:chExt cx="773" cy="350"/>
            </a:xfrm>
            <a:grpFill/>
          </p:grpSpPr>
          <p:sp>
            <p:nvSpPr>
              <p:cNvPr id="93" name="Rectangle 31"/>
              <p:cNvSpPr>
                <a:spLocks noChangeArrowheads="1"/>
              </p:cNvSpPr>
              <p:nvPr/>
            </p:nvSpPr>
            <p:spPr bwMode="auto">
              <a:xfrm>
                <a:off x="1381" y="824"/>
                <a:ext cx="773" cy="350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9pPr>
              </a:lstStyle>
              <a:p>
                <a:pPr eaLnBrk="1" hangingPunct="1"/>
                <a:endParaRPr lang="en-US" altLang="en-US" sz="1600" dirty="0"/>
              </a:p>
            </p:txBody>
          </p:sp>
          <p:sp>
            <p:nvSpPr>
              <p:cNvPr id="94" name="Rectangle 32"/>
              <p:cNvSpPr>
                <a:spLocks noChangeArrowheads="1"/>
              </p:cNvSpPr>
              <p:nvPr/>
            </p:nvSpPr>
            <p:spPr bwMode="auto">
              <a:xfrm>
                <a:off x="1381" y="824"/>
                <a:ext cx="773" cy="350"/>
              </a:xfrm>
              <a:prstGeom prst="rect">
                <a:avLst/>
              </a:prstGeom>
              <a:grpFill/>
              <a:ln w="7938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9pPr>
              </a:lstStyle>
              <a:p>
                <a:pPr eaLnBrk="1" hangingPunct="1"/>
                <a:endParaRPr lang="en-US" altLang="en-US" sz="1600" dirty="0"/>
              </a:p>
            </p:txBody>
          </p:sp>
        </p:grpSp>
        <p:sp>
          <p:nvSpPr>
            <p:cNvPr id="92" name="Rectangle 33"/>
            <p:cNvSpPr>
              <a:spLocks noChangeArrowheads="1"/>
            </p:cNvSpPr>
            <p:nvPr/>
          </p:nvSpPr>
          <p:spPr bwMode="auto">
            <a:xfrm>
              <a:off x="1804" y="1975"/>
              <a:ext cx="720" cy="3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  <a:latin typeface="Arial" charset="0"/>
                </a:rPr>
                <a:t>PBPK</a:t>
              </a:r>
            </a:p>
            <a:p>
              <a:pPr algn="ctr" eaLnBrk="1" hangingPunct="1">
                <a:buFontTx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  <a:latin typeface="Arial" charset="0"/>
                </a:rPr>
                <a:t> Model</a:t>
              </a:r>
            </a:p>
          </p:txBody>
        </p:sp>
      </p:grpSp>
      <p:sp>
        <p:nvSpPr>
          <p:cNvPr id="95" name="Line 76"/>
          <p:cNvSpPr>
            <a:spLocks noChangeShapeType="1"/>
          </p:cNvSpPr>
          <p:nvPr/>
        </p:nvSpPr>
        <p:spPr bwMode="auto">
          <a:xfrm>
            <a:off x="4835933" y="2881918"/>
            <a:ext cx="602115" cy="68133"/>
          </a:xfrm>
          <a:prstGeom prst="line">
            <a:avLst/>
          </a:prstGeom>
          <a:noFill/>
          <a:ln w="730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96" name="Line 78"/>
          <p:cNvSpPr>
            <a:spLocks noChangeShapeType="1"/>
          </p:cNvSpPr>
          <p:nvPr/>
        </p:nvSpPr>
        <p:spPr bwMode="auto">
          <a:xfrm flipH="1">
            <a:off x="6292279" y="3507625"/>
            <a:ext cx="0" cy="342053"/>
          </a:xfrm>
          <a:prstGeom prst="line">
            <a:avLst/>
          </a:prstGeom>
          <a:noFill/>
          <a:ln w="730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97" name="Line 74"/>
          <p:cNvSpPr>
            <a:spLocks noChangeShapeType="1"/>
          </p:cNvSpPr>
          <p:nvPr/>
        </p:nvSpPr>
        <p:spPr bwMode="auto">
          <a:xfrm flipV="1">
            <a:off x="2827896" y="2118556"/>
            <a:ext cx="1809310" cy="0"/>
          </a:xfrm>
          <a:prstGeom prst="line">
            <a:avLst/>
          </a:prstGeom>
          <a:noFill/>
          <a:ln w="730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98" name="Group 61"/>
          <p:cNvGrpSpPr>
            <a:grpSpLocks/>
          </p:cNvGrpSpPr>
          <p:nvPr/>
        </p:nvGrpSpPr>
        <p:grpSpPr bwMode="auto">
          <a:xfrm>
            <a:off x="1288500" y="1859930"/>
            <a:ext cx="1539396" cy="734163"/>
            <a:chOff x="1776" y="1920"/>
            <a:chExt cx="773" cy="474"/>
          </a:xfrm>
        </p:grpSpPr>
        <p:grpSp>
          <p:nvGrpSpPr>
            <p:cNvPr id="99" name="Group 30"/>
            <p:cNvGrpSpPr>
              <a:grpSpLocks/>
            </p:cNvGrpSpPr>
            <p:nvPr/>
          </p:nvGrpSpPr>
          <p:grpSpPr bwMode="auto">
            <a:xfrm>
              <a:off x="1776" y="1920"/>
              <a:ext cx="773" cy="474"/>
              <a:chOff x="1381" y="824"/>
              <a:chExt cx="773" cy="350"/>
            </a:xfrm>
          </p:grpSpPr>
          <p:sp>
            <p:nvSpPr>
              <p:cNvPr id="101" name="Rectangle 31"/>
              <p:cNvSpPr>
                <a:spLocks noChangeArrowheads="1"/>
              </p:cNvSpPr>
              <p:nvPr/>
            </p:nvSpPr>
            <p:spPr bwMode="auto">
              <a:xfrm>
                <a:off x="1381" y="824"/>
                <a:ext cx="773" cy="350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9pPr>
              </a:lstStyle>
              <a:p>
                <a:pPr eaLnBrk="1" hangingPunct="1"/>
                <a:endParaRPr lang="en-US" altLang="en-US" sz="1600" dirty="0"/>
              </a:p>
            </p:txBody>
          </p:sp>
          <p:sp>
            <p:nvSpPr>
              <p:cNvPr id="102" name="Rectangle 32"/>
              <p:cNvSpPr>
                <a:spLocks noChangeArrowheads="1"/>
              </p:cNvSpPr>
              <p:nvPr/>
            </p:nvSpPr>
            <p:spPr bwMode="auto">
              <a:xfrm>
                <a:off x="1381" y="824"/>
                <a:ext cx="773" cy="350"/>
              </a:xfrm>
              <a:prstGeom prst="rect">
                <a:avLst/>
              </a:prstGeom>
              <a:solidFill>
                <a:srgbClr val="FFFF00"/>
              </a:solidFill>
              <a:ln w="7938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9pPr>
              </a:lstStyle>
              <a:p>
                <a:pPr eaLnBrk="1" hangingPunct="1"/>
                <a:endParaRPr lang="en-US" altLang="en-US" sz="1600" dirty="0"/>
              </a:p>
            </p:txBody>
          </p:sp>
        </p:grpSp>
        <p:sp>
          <p:nvSpPr>
            <p:cNvPr id="100" name="Rectangle 33"/>
            <p:cNvSpPr>
              <a:spLocks noChangeArrowheads="1"/>
            </p:cNvSpPr>
            <p:nvPr/>
          </p:nvSpPr>
          <p:spPr bwMode="auto">
            <a:xfrm>
              <a:off x="1804" y="1975"/>
              <a:ext cx="720" cy="27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400" b="1" dirty="0" smtClean="0">
                <a:solidFill>
                  <a:srgbClr val="000000"/>
                </a:solidFill>
                <a:latin typeface="Arial" charset="0"/>
              </a:endParaRPr>
            </a:p>
            <a:p>
              <a:pPr algn="ctr" eaLnBrk="1" hangingPunct="1">
                <a:buFontTx/>
                <a:buNone/>
              </a:pPr>
              <a:r>
                <a:rPr lang="en-US" altLang="en-US" sz="1400" b="1" dirty="0" smtClean="0">
                  <a:solidFill>
                    <a:srgbClr val="000000"/>
                  </a:solidFill>
                  <a:latin typeface="Arial" charset="0"/>
                </a:rPr>
                <a:t>DoE studies</a:t>
              </a:r>
              <a:endParaRPr lang="en-US" altLang="en-US" sz="1400" b="1" dirty="0"/>
            </a:p>
          </p:txBody>
        </p:sp>
      </p:grpSp>
      <p:sp>
        <p:nvSpPr>
          <p:cNvPr id="103" name="Line 86"/>
          <p:cNvSpPr>
            <a:spLocks noChangeShapeType="1"/>
          </p:cNvSpPr>
          <p:nvPr/>
        </p:nvSpPr>
        <p:spPr bwMode="auto">
          <a:xfrm flipH="1" flipV="1">
            <a:off x="1874302" y="2620511"/>
            <a:ext cx="10381" cy="382377"/>
          </a:xfrm>
          <a:prstGeom prst="line">
            <a:avLst/>
          </a:prstGeom>
          <a:noFill/>
          <a:ln w="730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04" name="Line 86"/>
          <p:cNvSpPr>
            <a:spLocks noChangeShapeType="1"/>
          </p:cNvSpPr>
          <p:nvPr/>
        </p:nvSpPr>
        <p:spPr bwMode="auto">
          <a:xfrm>
            <a:off x="2824930" y="2247868"/>
            <a:ext cx="490887" cy="266968"/>
          </a:xfrm>
          <a:prstGeom prst="line">
            <a:avLst/>
          </a:prstGeom>
          <a:noFill/>
          <a:ln w="730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105" name="Group 64"/>
          <p:cNvGrpSpPr>
            <a:grpSpLocks/>
          </p:cNvGrpSpPr>
          <p:nvPr/>
        </p:nvGrpSpPr>
        <p:grpSpPr bwMode="auto">
          <a:xfrm>
            <a:off x="7081257" y="2863843"/>
            <a:ext cx="1997656" cy="709135"/>
            <a:chOff x="4475" y="1638"/>
            <a:chExt cx="831" cy="351"/>
          </a:xfrm>
          <a:solidFill>
            <a:schemeClr val="accent6"/>
          </a:solidFill>
        </p:grpSpPr>
        <p:grpSp>
          <p:nvGrpSpPr>
            <p:cNvPr id="106" name="Group 20"/>
            <p:cNvGrpSpPr>
              <a:grpSpLocks/>
            </p:cNvGrpSpPr>
            <p:nvPr/>
          </p:nvGrpSpPr>
          <p:grpSpPr bwMode="auto">
            <a:xfrm>
              <a:off x="4475" y="1638"/>
              <a:ext cx="831" cy="351"/>
              <a:chOff x="4354" y="824"/>
              <a:chExt cx="831" cy="351"/>
            </a:xfrm>
            <a:grpFill/>
          </p:grpSpPr>
          <p:sp>
            <p:nvSpPr>
              <p:cNvPr id="109" name="Rectangle 21"/>
              <p:cNvSpPr>
                <a:spLocks noChangeArrowheads="1"/>
              </p:cNvSpPr>
              <p:nvPr/>
            </p:nvSpPr>
            <p:spPr bwMode="auto">
              <a:xfrm>
                <a:off x="4426" y="824"/>
                <a:ext cx="759" cy="351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9pPr>
              </a:lstStyle>
              <a:p>
                <a:pPr eaLnBrk="1" hangingPunct="1"/>
                <a:endParaRPr lang="en-US" altLang="en-US" sz="1600" dirty="0"/>
              </a:p>
            </p:txBody>
          </p:sp>
          <p:sp>
            <p:nvSpPr>
              <p:cNvPr id="110" name="Rectangle 22"/>
              <p:cNvSpPr>
                <a:spLocks noChangeArrowheads="1"/>
              </p:cNvSpPr>
              <p:nvPr/>
            </p:nvSpPr>
            <p:spPr bwMode="auto">
              <a:xfrm>
                <a:off x="4354" y="824"/>
                <a:ext cx="831" cy="351"/>
              </a:xfrm>
              <a:prstGeom prst="rect">
                <a:avLst/>
              </a:prstGeom>
              <a:grpFill/>
              <a:ln w="7938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Cambria" pitchFamily="18" charset="0"/>
                    <a:cs typeface="Arial" charset="0"/>
                  </a:defRPr>
                </a:lvl9pPr>
              </a:lstStyle>
              <a:p>
                <a:pPr eaLnBrk="1" hangingPunct="1"/>
                <a:endParaRPr lang="en-US" altLang="en-US" sz="1600" dirty="0"/>
              </a:p>
            </p:txBody>
          </p:sp>
        </p:grpSp>
        <p:sp>
          <p:nvSpPr>
            <p:cNvPr id="107" name="Rectangle 23"/>
            <p:cNvSpPr>
              <a:spLocks noChangeArrowheads="1"/>
            </p:cNvSpPr>
            <p:nvPr/>
          </p:nvSpPr>
          <p:spPr bwMode="auto">
            <a:xfrm>
              <a:off x="4934" y="1673"/>
              <a:ext cx="0" cy="10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600" b="1" dirty="0"/>
            </a:p>
          </p:txBody>
        </p:sp>
        <p:sp>
          <p:nvSpPr>
            <p:cNvPr id="108" name="Rectangle 24"/>
            <p:cNvSpPr>
              <a:spLocks noChangeArrowheads="1"/>
            </p:cNvSpPr>
            <p:nvPr/>
          </p:nvSpPr>
          <p:spPr bwMode="auto">
            <a:xfrm>
              <a:off x="4521" y="1699"/>
              <a:ext cx="767" cy="2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Cambria" pitchFamily="18" charset="0"/>
                  <a:cs typeface="Arial" charset="0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400" b="1" dirty="0">
                  <a:solidFill>
                    <a:srgbClr val="000000"/>
                  </a:solidFill>
                  <a:latin typeface="Arial" charset="0"/>
                </a:rPr>
                <a:t>API </a:t>
              </a:r>
              <a:r>
                <a:rPr lang="en-US" altLang="en-US" sz="1400" b="1" dirty="0" smtClean="0">
                  <a:solidFill>
                    <a:srgbClr val="000000"/>
                  </a:solidFill>
                  <a:latin typeface="Arial" charset="0"/>
                </a:rPr>
                <a:t>physicochemical </a:t>
              </a:r>
              <a:endParaRPr lang="en-US" altLang="en-US" sz="1400" b="1" dirty="0">
                <a:solidFill>
                  <a:srgbClr val="000000"/>
                </a:solidFill>
                <a:latin typeface="Arial" charset="0"/>
              </a:endParaRPr>
            </a:p>
            <a:p>
              <a:pPr algn="ctr" eaLnBrk="1" hangingPunct="1">
                <a:buFontTx/>
                <a:buNone/>
              </a:pPr>
              <a:r>
                <a:rPr lang="en-US" altLang="en-US" sz="1400" b="1" dirty="0">
                  <a:solidFill>
                    <a:srgbClr val="000000"/>
                  </a:solidFill>
                  <a:latin typeface="Arial" charset="0"/>
                </a:rPr>
                <a:t>properties</a:t>
              </a:r>
              <a:endParaRPr lang="en-US" altLang="en-US" sz="1400" b="1" dirty="0"/>
            </a:p>
          </p:txBody>
        </p:sp>
      </p:grpSp>
      <p:sp>
        <p:nvSpPr>
          <p:cNvPr id="111" name="Line 86"/>
          <p:cNvSpPr>
            <a:spLocks noChangeShapeType="1"/>
          </p:cNvSpPr>
          <p:nvPr/>
        </p:nvSpPr>
        <p:spPr bwMode="auto">
          <a:xfrm flipH="1" flipV="1">
            <a:off x="7081257" y="1513705"/>
            <a:ext cx="0" cy="237769"/>
          </a:xfrm>
          <a:prstGeom prst="line">
            <a:avLst/>
          </a:prstGeom>
          <a:noFill/>
          <a:ln w="730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2" name="Line 87"/>
          <p:cNvSpPr>
            <a:spLocks noChangeShapeType="1"/>
          </p:cNvSpPr>
          <p:nvPr/>
        </p:nvSpPr>
        <p:spPr bwMode="auto">
          <a:xfrm flipH="1">
            <a:off x="6677870" y="3134982"/>
            <a:ext cx="397455" cy="8343"/>
          </a:xfrm>
          <a:prstGeom prst="line">
            <a:avLst/>
          </a:prstGeom>
          <a:noFill/>
          <a:ln w="730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4" name="Line 75"/>
          <p:cNvSpPr>
            <a:spLocks noChangeShapeType="1"/>
          </p:cNvSpPr>
          <p:nvPr/>
        </p:nvSpPr>
        <p:spPr bwMode="auto">
          <a:xfrm flipV="1">
            <a:off x="4726186" y="3224470"/>
            <a:ext cx="711861" cy="462523"/>
          </a:xfrm>
          <a:prstGeom prst="line">
            <a:avLst/>
          </a:prstGeom>
          <a:noFill/>
          <a:ln w="730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6" name="Title 1"/>
          <p:cNvSpPr txBox="1">
            <a:spLocks/>
          </p:cNvSpPr>
          <p:nvPr/>
        </p:nvSpPr>
        <p:spPr>
          <a:xfrm>
            <a:off x="209816" y="-11027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1" i="1" kern="1200" baseline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2800" dirty="0" smtClean="0"/>
              <a:t>Interdisciplinary Integration: Key in Setting CRDPS</a:t>
            </a:r>
            <a:endParaRPr lang="en-US" altLang="en-US" sz="2800" dirty="0"/>
          </a:p>
        </p:txBody>
      </p:sp>
      <p:cxnSp>
        <p:nvCxnSpPr>
          <p:cNvPr id="117" name="Straight Connector 116"/>
          <p:cNvCxnSpPr/>
          <p:nvPr/>
        </p:nvCxnSpPr>
        <p:spPr>
          <a:xfrm>
            <a:off x="742602" y="736852"/>
            <a:ext cx="7303912" cy="11289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9966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5321" y="161750"/>
            <a:ext cx="8229600" cy="1143000"/>
          </a:xfrm>
        </p:spPr>
        <p:txBody>
          <a:bodyPr/>
          <a:lstStyle/>
          <a:p>
            <a:r>
              <a:rPr lang="en-US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Concluding Remarks</a:t>
            </a:r>
            <a:endParaRPr lang="en-US" b="1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2677886" cy="8104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smtClean="0"/>
              <a:t>Are we there yet?</a:t>
            </a:r>
            <a:endParaRPr lang="en-US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0094" y="1600200"/>
            <a:ext cx="5266707" cy="1451757"/>
          </a:xfrm>
          <a:ln w="38100" cmpd="thickThin">
            <a:solidFill>
              <a:schemeClr val="tx2"/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>
            <a:normAutofit fontScale="32500" lnSpcReduction="20000"/>
          </a:bodyPr>
          <a:lstStyle/>
          <a:p>
            <a:r>
              <a:rPr lang="en-US" sz="5500" dirty="0" smtClean="0"/>
              <a:t>Setting CRDPS for BCS class 2/4 drugs requires establishing a link to in vivo performance</a:t>
            </a:r>
          </a:p>
          <a:p>
            <a:pPr lvl="1"/>
            <a:r>
              <a:rPr lang="en-US" sz="4600" dirty="0" smtClean="0"/>
              <a:t>Challenges with the conduct of dedicated PK studies</a:t>
            </a:r>
          </a:p>
          <a:p>
            <a:pPr lvl="1"/>
            <a:r>
              <a:rPr lang="en-US" sz="4600" dirty="0" smtClean="0"/>
              <a:t>The success rate of IVIVC is low</a:t>
            </a:r>
          </a:p>
          <a:p>
            <a:pPr lvl="1"/>
            <a:r>
              <a:rPr lang="en-US" altLang="en-US" sz="4600" dirty="0" smtClean="0"/>
              <a:t>PBPK absorption M&amp;S is </a:t>
            </a:r>
            <a:r>
              <a:rPr lang="en-US" altLang="en-US" sz="4600" dirty="0"/>
              <a:t>a </a:t>
            </a:r>
            <a:r>
              <a:rPr lang="en-US" altLang="en-US" sz="4600" dirty="0" smtClean="0"/>
              <a:t>promising but </a:t>
            </a:r>
            <a:r>
              <a:rPr lang="en-US" altLang="en-US" sz="4600" dirty="0"/>
              <a:t>underused tool for risk </a:t>
            </a:r>
            <a:r>
              <a:rPr lang="en-US" altLang="en-US" sz="4600" dirty="0" smtClean="0"/>
              <a:t>assessment </a:t>
            </a:r>
            <a:r>
              <a:rPr lang="en-US" altLang="en-US" sz="4600" dirty="0"/>
              <a:t>and </a:t>
            </a:r>
            <a:r>
              <a:rPr lang="en-US" altLang="en-US" sz="4600" dirty="0" smtClean="0"/>
              <a:t>establishing </a:t>
            </a:r>
            <a:r>
              <a:rPr lang="en-US" altLang="en-US" sz="4600" dirty="0"/>
              <a:t>CRDPS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3800105" y="5661065"/>
            <a:ext cx="5039096" cy="9648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2521528"/>
            <a:ext cx="3190505" cy="8104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rgbClr val="C00000"/>
              </a:buClr>
              <a:buFont typeface="Wingdings" panose="05000000000000000000" pitchFamily="2" charset="2"/>
              <a:buChar char="Ø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What </a:t>
            </a:r>
            <a:r>
              <a:rPr lang="en-US" sz="3200" dirty="0"/>
              <a:t>is the benefit for Industry? </a:t>
            </a:r>
            <a:endParaRPr lang="en-US" sz="3200" b="1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5108367"/>
            <a:ext cx="2677886" cy="8104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rgbClr val="C00000"/>
              </a:buClr>
              <a:buFont typeface="Wingdings" panose="05000000000000000000" pitchFamily="2" charset="2"/>
              <a:buChar char="Ø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US" sz="3200" dirty="0" smtClean="0"/>
              <a:t>What to expect in the near future?</a:t>
            </a:r>
            <a:endParaRPr lang="en-US" sz="3200" dirty="0"/>
          </a:p>
        </p:txBody>
      </p:sp>
      <p:sp>
        <p:nvSpPr>
          <p:cNvPr id="11" name="Content Placeholder 3"/>
          <p:cNvSpPr txBox="1">
            <a:spLocks/>
          </p:cNvSpPr>
          <p:nvPr/>
        </p:nvSpPr>
        <p:spPr>
          <a:xfrm>
            <a:off x="3408214" y="3119509"/>
            <a:ext cx="5266707" cy="1450770"/>
          </a:xfrm>
          <a:prstGeom prst="rect">
            <a:avLst/>
          </a:prstGeom>
          <a:ln w="38100" cmpd="thickThin">
            <a:solidFill>
              <a:schemeClr val="tx2"/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rgbClr val="C00000"/>
              </a:buClr>
              <a:buFont typeface="Wingdings" panose="05000000000000000000" pitchFamily="2" charset="2"/>
              <a:buChar char="Ø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900" dirty="0" smtClean="0"/>
              <a:t>Advancement </a:t>
            </a:r>
            <a:r>
              <a:rPr lang="en-US" sz="2900" dirty="0"/>
              <a:t>in vivo predictive </a:t>
            </a:r>
            <a:r>
              <a:rPr lang="en-US" sz="2900" dirty="0" smtClean="0"/>
              <a:t>dissolution and IVIVC </a:t>
            </a:r>
            <a:r>
              <a:rPr lang="en-US" sz="2900" dirty="0"/>
              <a:t>combined with </a:t>
            </a:r>
            <a:r>
              <a:rPr lang="en-US" sz="2900" dirty="0" smtClean="0"/>
              <a:t>PBPK  absorption models </a:t>
            </a:r>
            <a:r>
              <a:rPr lang="en-US" sz="2900" dirty="0"/>
              <a:t>provides an opportunity for taking a  major step in model based drug </a:t>
            </a:r>
            <a:r>
              <a:rPr lang="en-US" sz="2900" dirty="0" smtClean="0"/>
              <a:t>development </a:t>
            </a:r>
            <a:r>
              <a:rPr lang="en-US" sz="2900" dirty="0"/>
              <a:t>and to support regulatory flexibility in drug product specifications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2" name="Content Placeholder 3"/>
          <p:cNvSpPr txBox="1">
            <a:spLocks/>
          </p:cNvSpPr>
          <p:nvPr/>
        </p:nvSpPr>
        <p:spPr>
          <a:xfrm>
            <a:off x="3408217" y="4821383"/>
            <a:ext cx="5266707" cy="1947552"/>
          </a:xfrm>
          <a:prstGeom prst="rect">
            <a:avLst/>
          </a:prstGeom>
          <a:ln w="38100" cmpd="thickThin">
            <a:solidFill>
              <a:schemeClr val="tx2"/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vert="horz" lIns="91440" tIns="45720" rIns="91440" bIns="45720" rtlCol="0">
            <a:normAutofit fontScale="47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rgbClr val="C00000"/>
              </a:buClr>
              <a:buFont typeface="Wingdings" panose="05000000000000000000" pitchFamily="2" charset="2"/>
              <a:buChar char="Ø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800" dirty="0" smtClean="0"/>
              <a:t>Use of new approaches in the  development of IVIVC</a:t>
            </a:r>
          </a:p>
          <a:p>
            <a:r>
              <a:rPr lang="en-US" sz="3800" dirty="0" smtClean="0"/>
              <a:t>Use </a:t>
            </a:r>
            <a:r>
              <a:rPr lang="en-US" sz="3800" dirty="0"/>
              <a:t>of mechanistic PBPK </a:t>
            </a:r>
            <a:r>
              <a:rPr lang="en-US" sz="3800" dirty="0" smtClean="0"/>
              <a:t>absorption </a:t>
            </a:r>
            <a:r>
              <a:rPr lang="en-US" sz="3800" dirty="0"/>
              <a:t>models </a:t>
            </a:r>
            <a:r>
              <a:rPr lang="en-US" sz="3800" dirty="0" smtClean="0"/>
              <a:t>to:</a:t>
            </a:r>
            <a:endParaRPr lang="en-US" sz="3800" dirty="0"/>
          </a:p>
          <a:p>
            <a:pPr lvl="1"/>
            <a:r>
              <a:rPr lang="en-US" sz="2900" dirty="0"/>
              <a:t>Guide the development of a biopredictive dissolution method</a:t>
            </a:r>
          </a:p>
          <a:p>
            <a:pPr lvl="1"/>
            <a:r>
              <a:rPr lang="en-US" sz="2900" dirty="0" smtClean="0"/>
              <a:t>Increase </a:t>
            </a:r>
            <a:r>
              <a:rPr lang="en-US" sz="2900" dirty="0"/>
              <a:t>the rate of success of IVIVC</a:t>
            </a:r>
          </a:p>
          <a:p>
            <a:pPr lvl="1"/>
            <a:r>
              <a:rPr lang="en-US" sz="2900" dirty="0" smtClean="0"/>
              <a:t>Risk assessment </a:t>
            </a:r>
            <a:r>
              <a:rPr lang="en-US" sz="2900" dirty="0"/>
              <a:t>for the </a:t>
            </a:r>
            <a:r>
              <a:rPr lang="en-US" sz="2900" dirty="0" smtClean="0"/>
              <a:t>selection </a:t>
            </a:r>
            <a:r>
              <a:rPr lang="en-US" sz="2900" dirty="0"/>
              <a:t>of CMAs and CPPs</a:t>
            </a:r>
          </a:p>
          <a:p>
            <a:pPr lvl="1"/>
            <a:r>
              <a:rPr lang="en-US" sz="2900" dirty="0" smtClean="0"/>
              <a:t>Verification </a:t>
            </a:r>
            <a:r>
              <a:rPr lang="en-US" sz="2900" dirty="0"/>
              <a:t>of the </a:t>
            </a:r>
            <a:r>
              <a:rPr lang="en-US" sz="2900" dirty="0" smtClean="0"/>
              <a:t>Design Spaces</a:t>
            </a:r>
            <a:endParaRPr lang="en-US" sz="2900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3" name="Rounded Rectangular Callout 12"/>
          <p:cNvSpPr/>
          <p:nvPr/>
        </p:nvSpPr>
        <p:spPr>
          <a:xfrm>
            <a:off x="6317672" y="4319176"/>
            <a:ext cx="2826328" cy="502207"/>
          </a:xfrm>
          <a:prstGeom prst="wedgeRoundRectCallout">
            <a:avLst>
              <a:gd name="adj1" fmla="val 26142"/>
              <a:gd name="adj2" fmla="val 105373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With the ultimate goal to setting CRDPS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776078" y="1085498"/>
            <a:ext cx="7303912" cy="11289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7146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animBg="1"/>
      <p:bldP spid="11" grpId="0" animBg="1"/>
      <p:bldP spid="12" grpId="0" animBg="1"/>
      <p:bldP spid="1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0"/>
            <a:ext cx="8948057" cy="1447284"/>
          </a:xfrm>
        </p:spPr>
        <p:txBody>
          <a:bodyPr>
            <a:normAutofit/>
          </a:bodyPr>
          <a:lstStyle/>
          <a:p>
            <a:r>
              <a:rPr lang="en-US" dirty="0" smtClean="0"/>
              <a:t>OPQ Values</a:t>
            </a:r>
            <a:endParaRPr lang="en-US" dirty="0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0532" y="1604286"/>
            <a:ext cx="3902874" cy="5050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ounded Rectangular Callout 3"/>
          <p:cNvSpPr/>
          <p:nvPr/>
        </p:nvSpPr>
        <p:spPr>
          <a:xfrm>
            <a:off x="5858419" y="1721923"/>
            <a:ext cx="2826328" cy="1121444"/>
          </a:xfrm>
          <a:prstGeom prst="wedgeRoundRectCallout">
            <a:avLst>
              <a:gd name="adj1" fmla="val -80496"/>
              <a:gd name="adj2" fmla="val 141313"/>
              <a:gd name="adj3" fmla="val 16667"/>
            </a:avLst>
          </a:prstGeom>
          <a:solidFill>
            <a:schemeClr val="tx2">
              <a:lumMod val="40000"/>
              <a:lumOff val="60000"/>
            </a:schemeClr>
          </a:solidFill>
          <a:ln w="412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solidFill>
                <a:schemeClr val="tx1"/>
              </a:solidFill>
            </a:endParaRPr>
          </a:p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Put </a:t>
            </a:r>
            <a:r>
              <a:rPr lang="en-US" sz="2000" dirty="0">
                <a:solidFill>
                  <a:schemeClr val="tx1"/>
                </a:solidFill>
              </a:rPr>
              <a:t>patients first 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by balancing risk and 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availability</a:t>
            </a:r>
            <a:br>
              <a:rPr lang="en-US" sz="2000" dirty="0">
                <a:solidFill>
                  <a:schemeClr val="tx1"/>
                </a:solidFill>
              </a:rPr>
            </a:b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776078" y="988660"/>
            <a:ext cx="7303912" cy="11289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686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448" y="560669"/>
            <a:ext cx="8509103" cy="92602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Acknowledgments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641640"/>
            <a:ext cx="8509103" cy="428604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Paul </a:t>
            </a:r>
            <a:r>
              <a:rPr lang="en-US" dirty="0"/>
              <a:t>Seo, Ph.D. </a:t>
            </a:r>
            <a:r>
              <a:rPr lang="en-US" dirty="0" smtClean="0"/>
              <a:t>Division </a:t>
            </a:r>
            <a:r>
              <a:rPr lang="en-US" dirty="0"/>
              <a:t>Director, Division of Biopharmaceutics, </a:t>
            </a:r>
            <a:r>
              <a:rPr lang="en-US" dirty="0" smtClean="0"/>
              <a:t>ONDP/OPQ</a:t>
            </a:r>
          </a:p>
          <a:p>
            <a:pPr>
              <a:defRPr/>
            </a:pPr>
            <a:r>
              <a:rPr lang="en-US" dirty="0"/>
              <a:t>Ramesh Sood, Senior Scientific Advisor,  ONDP/OPQ</a:t>
            </a:r>
          </a:p>
          <a:p>
            <a:pPr>
              <a:defRPr/>
            </a:pPr>
            <a:r>
              <a:rPr lang="en-US" dirty="0" smtClean="0"/>
              <a:t>Sarah Pope-Miksinski, </a:t>
            </a:r>
            <a:r>
              <a:rPr lang="en-US" dirty="0"/>
              <a:t>Office Director,  ONDP/OPQ</a:t>
            </a:r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776078" y="1327327"/>
            <a:ext cx="7303912" cy="11289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3839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978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337548"/>
            <a:ext cx="8509103" cy="926020"/>
          </a:xfrm>
        </p:spPr>
        <p:txBody>
          <a:bodyPr/>
          <a:lstStyle/>
          <a:p>
            <a:r>
              <a:rPr lang="en-US" dirty="0" smtClean="0"/>
              <a:t>Clinically Relevant Specifications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863019"/>
            <a:ext cx="8509103" cy="4286043"/>
          </a:xfrm>
        </p:spPr>
        <p:txBody>
          <a:bodyPr/>
          <a:lstStyle/>
          <a:p>
            <a:r>
              <a:rPr lang="en-US" b="1" u="sng" dirty="0" smtClean="0"/>
              <a:t>Clinically relevant </a:t>
            </a:r>
            <a:r>
              <a:rPr lang="en-US" dirty="0" smtClean="0"/>
              <a:t>means that the proposed criteria/limits of the identified  critical quality attributes/parameters have been </a:t>
            </a:r>
            <a:r>
              <a:rPr lang="en-US" b="1" i="1" dirty="0" smtClean="0"/>
              <a:t>justified/set </a:t>
            </a:r>
            <a:r>
              <a:rPr lang="en-US" dirty="0" smtClean="0"/>
              <a:t>based on the understanding of its </a:t>
            </a:r>
            <a:r>
              <a:rPr lang="en-US" b="1" i="1" u="sng" dirty="0" smtClean="0"/>
              <a:t>in vivo impact </a:t>
            </a:r>
            <a:r>
              <a:rPr lang="en-US" dirty="0" smtClean="0"/>
              <a:t>(systemic exposure, safety and/or efficacy)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767644" y="1128889"/>
            <a:ext cx="7303912" cy="11289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2803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49" y="312479"/>
            <a:ext cx="8509103" cy="926020"/>
          </a:xfrm>
        </p:spPr>
        <p:txBody>
          <a:bodyPr/>
          <a:lstStyle/>
          <a:p>
            <a:r>
              <a:rPr lang="en-US" altLang="en-US" dirty="0"/>
              <a:t>Quality Target Product Profile (QTPP)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479198"/>
            <a:ext cx="8509103" cy="4286043"/>
          </a:xfrm>
        </p:spPr>
        <p:txBody>
          <a:bodyPr/>
          <a:lstStyle/>
          <a:p>
            <a:r>
              <a:rPr lang="en-US" altLang="en-US" dirty="0"/>
              <a:t>A prospective summary of the quality characteristics of a drug product that ideally will be achieved to ensure the desired quality </a:t>
            </a:r>
            <a:r>
              <a:rPr lang="en-US" altLang="en-US" dirty="0" smtClean="0"/>
              <a:t>(in vitro/in vivo performance)</a:t>
            </a:r>
          </a:p>
          <a:p>
            <a:endParaRPr lang="en-US" altLang="en-US" dirty="0"/>
          </a:p>
          <a:p>
            <a:r>
              <a:rPr lang="en-US" altLang="en-US" dirty="0"/>
              <a:t>Guide to establish product design strategy and keep product development effort focused and efficient</a:t>
            </a:r>
          </a:p>
          <a:p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767644" y="1128889"/>
            <a:ext cx="7303912" cy="11289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1363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49" y="289901"/>
            <a:ext cx="8509103" cy="926020"/>
          </a:xfrm>
        </p:spPr>
        <p:txBody>
          <a:bodyPr/>
          <a:lstStyle/>
          <a:p>
            <a:r>
              <a:rPr lang="en-US" altLang="en-US" dirty="0"/>
              <a:t>What Does QTPP Include?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422753"/>
            <a:ext cx="8509103" cy="4851438"/>
          </a:xfrm>
        </p:spPr>
        <p:txBody>
          <a:bodyPr>
            <a:normAutofit lnSpcReduction="10000"/>
          </a:bodyPr>
          <a:lstStyle/>
          <a:p>
            <a:r>
              <a:rPr lang="en-GB" altLang="en-US" dirty="0"/>
              <a:t>Intended use in clinical setting</a:t>
            </a:r>
          </a:p>
          <a:p>
            <a:pPr lvl="1"/>
            <a:r>
              <a:rPr lang="en-GB" altLang="en-US" dirty="0"/>
              <a:t>Route of administration, dosage form (delivery systems), and container closure system</a:t>
            </a:r>
          </a:p>
          <a:p>
            <a:pPr marL="457200" lvl="1" indent="-457200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en-GB" altLang="en-US" dirty="0" smtClean="0"/>
          </a:p>
          <a:p>
            <a:pPr marL="457200" lvl="1" indent="-45720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GB" altLang="en-US" dirty="0" smtClean="0"/>
              <a:t>Drug </a:t>
            </a:r>
            <a:r>
              <a:rPr lang="en-GB" altLang="en-US" dirty="0"/>
              <a:t>substance </a:t>
            </a:r>
            <a:r>
              <a:rPr lang="en-GB" altLang="en-US" dirty="0" smtClean="0"/>
              <a:t>quality attributes </a:t>
            </a:r>
          </a:p>
          <a:p>
            <a:pPr marL="857250" lvl="2" indent="-45720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GB" altLang="en-US" dirty="0" smtClean="0"/>
              <a:t>PSD, polymorphism, aerodynamic </a:t>
            </a:r>
            <a:r>
              <a:rPr lang="en-GB" altLang="en-US" dirty="0"/>
              <a:t>performance, etc.</a:t>
            </a:r>
          </a:p>
          <a:p>
            <a:endParaRPr lang="en-GB" altLang="en-US" dirty="0" smtClean="0"/>
          </a:p>
          <a:p>
            <a:r>
              <a:rPr lang="en-GB" altLang="en-US" dirty="0" smtClean="0"/>
              <a:t>Drug product quality attributes</a:t>
            </a:r>
            <a:endParaRPr lang="en-GB" altLang="en-US" dirty="0"/>
          </a:p>
          <a:p>
            <a:pPr lvl="1"/>
            <a:r>
              <a:rPr lang="en-US" altLang="en-US" dirty="0"/>
              <a:t>Appearance, Identity, Strength, Assay, Uniformity, Purity/Impurity, </a:t>
            </a:r>
            <a:r>
              <a:rPr lang="en-US" altLang="en-US" dirty="0" smtClean="0"/>
              <a:t>Dissolution, Stability</a:t>
            </a:r>
            <a:r>
              <a:rPr lang="en-US" altLang="en-US" dirty="0"/>
              <a:t>, and others</a:t>
            </a:r>
          </a:p>
          <a:p>
            <a:endParaRPr lang="en-US" altLang="en-US" dirty="0"/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767644" y="1128889"/>
            <a:ext cx="7303912" cy="11289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4495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210879"/>
            <a:ext cx="8509103" cy="926020"/>
          </a:xfrm>
        </p:spPr>
        <p:txBody>
          <a:bodyPr/>
          <a:lstStyle/>
          <a:p>
            <a:r>
              <a:rPr lang="en-US" altLang="en-US" dirty="0"/>
              <a:t>Implementation of QbD</a:t>
            </a:r>
            <a:endParaRPr lang="en-US" dirty="0"/>
          </a:p>
        </p:txBody>
      </p:sp>
      <p:grpSp>
        <p:nvGrpSpPr>
          <p:cNvPr id="38" name="Group 37"/>
          <p:cNvGrpSpPr/>
          <p:nvPr/>
        </p:nvGrpSpPr>
        <p:grpSpPr>
          <a:xfrm>
            <a:off x="813395" y="1899643"/>
            <a:ext cx="3977313" cy="3893699"/>
            <a:chOff x="4099004" y="1394255"/>
            <a:chExt cx="3977313" cy="3893699"/>
          </a:xfrm>
        </p:grpSpPr>
        <p:grpSp>
          <p:nvGrpSpPr>
            <p:cNvPr id="22" name="Group 21"/>
            <p:cNvGrpSpPr/>
            <p:nvPr/>
          </p:nvGrpSpPr>
          <p:grpSpPr>
            <a:xfrm>
              <a:off x="4140811" y="1394255"/>
              <a:ext cx="1902903" cy="1902902"/>
              <a:chOff x="1496834" y="250497"/>
              <a:chExt cx="1902903" cy="1902902"/>
            </a:xfrm>
          </p:grpSpPr>
          <p:sp>
            <p:nvSpPr>
              <p:cNvPr id="34" name="Pie 33"/>
              <p:cNvSpPr/>
              <p:nvPr/>
            </p:nvSpPr>
            <p:spPr>
              <a:xfrm>
                <a:off x="1496834" y="250497"/>
                <a:ext cx="1902902" cy="1902902"/>
              </a:xfrm>
              <a:prstGeom prst="pieWedg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35" name="Pie 6"/>
              <p:cNvSpPr/>
              <p:nvPr/>
            </p:nvSpPr>
            <p:spPr>
              <a:xfrm>
                <a:off x="1935861" y="807844"/>
                <a:ext cx="1463876" cy="1345555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28016" tIns="128016" rIns="128016" bIns="128016" numCol="1" spcCol="1270" anchor="ctr" anchorCtr="0">
                <a:noAutofit/>
              </a:bodyPr>
              <a:lstStyle/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000" b="1" kern="1200" dirty="0" smtClean="0">
                    <a:solidFill>
                      <a:schemeClr val="tx1"/>
                    </a:solidFill>
                  </a:rPr>
                  <a:t>Prior Knowledge</a:t>
                </a:r>
                <a:endParaRPr lang="en-US" sz="2000" b="1" kern="12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3" name="Group 22"/>
            <p:cNvGrpSpPr/>
            <p:nvPr/>
          </p:nvGrpSpPr>
          <p:grpSpPr>
            <a:xfrm>
              <a:off x="6131608" y="1394255"/>
              <a:ext cx="1902902" cy="1902902"/>
              <a:chOff x="3487631" y="250497"/>
              <a:chExt cx="1902902" cy="1902902"/>
            </a:xfrm>
          </p:grpSpPr>
          <p:sp>
            <p:nvSpPr>
              <p:cNvPr id="32" name="Pie 31"/>
              <p:cNvSpPr/>
              <p:nvPr/>
            </p:nvSpPr>
            <p:spPr>
              <a:xfrm rot="5400000">
                <a:off x="3487631" y="250497"/>
                <a:ext cx="1902902" cy="1902902"/>
              </a:xfrm>
              <a:prstGeom prst="pieWedg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33" name="Pie 8"/>
              <p:cNvSpPr/>
              <p:nvPr/>
            </p:nvSpPr>
            <p:spPr>
              <a:xfrm>
                <a:off x="3487631" y="807844"/>
                <a:ext cx="1500918" cy="1345555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20904" tIns="120904" rIns="120904" bIns="120904" numCol="1" spcCol="1270" anchor="ctr" anchorCtr="0">
                <a:noAutofit/>
              </a:bodyPr>
              <a:lstStyle/>
              <a:p>
                <a:pPr lvl="0" algn="ctr" defTabSz="7556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000" b="1" kern="1200" dirty="0" smtClean="0">
                    <a:solidFill>
                      <a:schemeClr val="tx1"/>
                    </a:solidFill>
                  </a:rPr>
                  <a:t>Risk Assessment</a:t>
                </a:r>
                <a:endParaRPr lang="en-US" sz="2000" b="1" kern="12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4" name="Group 23"/>
            <p:cNvGrpSpPr/>
            <p:nvPr/>
          </p:nvGrpSpPr>
          <p:grpSpPr>
            <a:xfrm>
              <a:off x="6089801" y="3385052"/>
              <a:ext cx="1986516" cy="1902902"/>
              <a:chOff x="3445824" y="2241294"/>
              <a:chExt cx="1986516" cy="1902902"/>
            </a:xfrm>
          </p:grpSpPr>
          <p:sp>
            <p:nvSpPr>
              <p:cNvPr id="30" name="Pie 29"/>
              <p:cNvSpPr/>
              <p:nvPr/>
            </p:nvSpPr>
            <p:spPr>
              <a:xfrm rot="10800000">
                <a:off x="3445824" y="2241294"/>
                <a:ext cx="1986516" cy="1902902"/>
              </a:xfrm>
              <a:prstGeom prst="pieWedg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31" name="Pie 10"/>
              <p:cNvSpPr/>
              <p:nvPr/>
            </p:nvSpPr>
            <p:spPr>
              <a:xfrm rot="21600000">
                <a:off x="3445824" y="2241294"/>
                <a:ext cx="1404679" cy="1345555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42240" tIns="142240" rIns="142240" bIns="142240" numCol="1" spcCol="127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2000" b="1" kern="1200" dirty="0" smtClean="0">
                    <a:solidFill>
                      <a:schemeClr val="tx1"/>
                    </a:solidFill>
                  </a:rPr>
                  <a:t>DOE</a:t>
                </a:r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>
              <a:off x="4099004" y="3385052"/>
              <a:ext cx="1986516" cy="1902902"/>
              <a:chOff x="1455027" y="2241294"/>
              <a:chExt cx="1986516" cy="1902902"/>
            </a:xfrm>
          </p:grpSpPr>
          <p:sp>
            <p:nvSpPr>
              <p:cNvPr id="28" name="Pie 27"/>
              <p:cNvSpPr/>
              <p:nvPr/>
            </p:nvSpPr>
            <p:spPr>
              <a:xfrm rot="16200000">
                <a:off x="1496834" y="2199487"/>
                <a:ext cx="1902902" cy="1986516"/>
              </a:xfrm>
              <a:prstGeom prst="pieWedge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9" name="Pie 12"/>
              <p:cNvSpPr/>
              <p:nvPr/>
            </p:nvSpPr>
            <p:spPr>
              <a:xfrm rot="21600000">
                <a:off x="2036864" y="2241294"/>
                <a:ext cx="1404679" cy="1345555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28016" tIns="128016" rIns="128016" bIns="128016" numCol="1" spcCol="127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800" b="1" kern="1200" dirty="0" smtClean="0">
                    <a:solidFill>
                      <a:schemeClr val="tx1"/>
                    </a:solidFill>
                  </a:rPr>
                  <a:t>Process Analytical Technology</a:t>
                </a:r>
              </a:p>
              <a:p>
                <a:pPr lvl="0" algn="ctr">
                  <a:spcBef>
                    <a:spcPct val="0"/>
                  </a:spcBef>
                </a:pPr>
                <a:endParaRPr lang="en-US" sz="1800" kern="12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6" name="Circular Arrow 25"/>
            <p:cNvSpPr/>
            <p:nvPr/>
          </p:nvSpPr>
          <p:spPr>
            <a:xfrm>
              <a:off x="5759158" y="2945582"/>
              <a:ext cx="657006" cy="571310"/>
            </a:xfrm>
            <a:prstGeom prst="circularArrow">
              <a:avLst/>
            </a:prstGeom>
            <a:solidFill>
              <a:srgbClr val="FF3300"/>
            </a:solidFill>
            <a:ln>
              <a:solidFill>
                <a:srgbClr val="C0000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7" name="Circular Arrow 26"/>
            <p:cNvSpPr/>
            <p:nvPr/>
          </p:nvSpPr>
          <p:spPr>
            <a:xfrm rot="10800000">
              <a:off x="5759158" y="3165317"/>
              <a:ext cx="657006" cy="571310"/>
            </a:xfrm>
            <a:prstGeom prst="circularArrow">
              <a:avLst/>
            </a:prstGeom>
            <a:solidFill>
              <a:srgbClr val="FF3300"/>
            </a:solidFill>
            <a:ln>
              <a:solidFill>
                <a:srgbClr val="C0000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</p:grpSp>
      <p:cxnSp>
        <p:nvCxnSpPr>
          <p:cNvPr id="39" name="Straight Connector 38"/>
          <p:cNvCxnSpPr/>
          <p:nvPr/>
        </p:nvCxnSpPr>
        <p:spPr>
          <a:xfrm>
            <a:off x="1096945" y="1084824"/>
            <a:ext cx="7303912" cy="11289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781122" y="1444865"/>
            <a:ext cx="19405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	QbD Tools</a:t>
            </a:r>
            <a:endParaRPr lang="en-US" sz="2400" b="1" dirty="0"/>
          </a:p>
        </p:txBody>
      </p:sp>
      <p:sp>
        <p:nvSpPr>
          <p:cNvPr id="5" name="Line Callout 2 4"/>
          <p:cNvSpPr/>
          <p:nvPr/>
        </p:nvSpPr>
        <p:spPr>
          <a:xfrm>
            <a:off x="5828913" y="2456990"/>
            <a:ext cx="2602523" cy="2249999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28876"/>
              <a:gd name="adj6" fmla="val -82343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en-US" sz="2000" dirty="0" smtClean="0">
                <a:solidFill>
                  <a:schemeClr val="tx1"/>
                </a:solidFill>
              </a:rPr>
              <a:t>Constitute the basis for enhanced </a:t>
            </a:r>
            <a:r>
              <a:rPr lang="en-US" altLang="en-US" sz="2000" u="sng" dirty="0">
                <a:solidFill>
                  <a:schemeClr val="tx1"/>
                </a:solidFill>
              </a:rPr>
              <a:t>product and process understanding </a:t>
            </a:r>
            <a:r>
              <a:rPr lang="en-US" altLang="en-US" sz="2000" dirty="0">
                <a:solidFill>
                  <a:schemeClr val="tx1"/>
                </a:solidFill>
              </a:rPr>
              <a:t>including </a:t>
            </a:r>
            <a:r>
              <a:rPr lang="en-US" altLang="en-US" sz="2000" u="sng" dirty="0">
                <a:solidFill>
                  <a:schemeClr val="tx1"/>
                </a:solidFill>
              </a:rPr>
              <a:t>process </a:t>
            </a:r>
            <a:r>
              <a:rPr lang="en-US" altLang="en-US" sz="2000" u="sng" dirty="0" smtClean="0">
                <a:solidFill>
                  <a:schemeClr val="tx1"/>
                </a:solidFill>
              </a:rPr>
              <a:t>control</a:t>
            </a:r>
            <a:r>
              <a:rPr lang="en-US" altLang="en-US" dirty="0">
                <a:solidFill>
                  <a:schemeClr val="tx1"/>
                </a:solidFill>
              </a:rPr>
              <a:t>.</a:t>
            </a:r>
            <a:endParaRPr lang="en-US" altLang="en-US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2344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/>
          <p:cNvSpPr txBox="1">
            <a:spLocks/>
          </p:cNvSpPr>
          <p:nvPr/>
        </p:nvSpPr>
        <p:spPr>
          <a:xfrm>
            <a:off x="6934200" y="6589713"/>
            <a:ext cx="2133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pic>
        <p:nvPicPr>
          <p:cNvPr id="4" name="Picture 2" descr="C:\Users\suarezs\AppData\Local\Microsoft\Windows\Temporary Internet Files\Content.IE5\G4GEFS8N\road-to-success1[1].jp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46" y="195914"/>
            <a:ext cx="8949458" cy="6272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loud Callout 3"/>
          <p:cNvSpPr>
            <a:spLocks noChangeArrowheads="1"/>
          </p:cNvSpPr>
          <p:nvPr/>
        </p:nvSpPr>
        <p:spPr bwMode="auto">
          <a:xfrm>
            <a:off x="1600200" y="4038600"/>
            <a:ext cx="1295400" cy="914400"/>
          </a:xfrm>
          <a:prstGeom prst="cloudCallout">
            <a:avLst>
              <a:gd name="adj1" fmla="val -20833"/>
              <a:gd name="adj2" fmla="val 6250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buClr>
                <a:srgbClr val="FF0000"/>
              </a:buClr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buClr>
                <a:srgbClr val="FF0000"/>
              </a:buClr>
              <a:buChar char="o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buClr>
                <a:srgbClr val="FF000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buClr>
                <a:srgbClr val="FF0000"/>
              </a:buClr>
              <a:buFont typeface="Wingdings" pitchFamily="2" charset="2"/>
              <a:buChar char="v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ClrTx/>
              <a:buFontTx/>
              <a:buChar char="•"/>
            </a:pPr>
            <a:endParaRPr lang="en-US" altLang="en-US" sz="1800" dirty="0">
              <a:latin typeface="Cambria" pitchFamily="18" charset="0"/>
            </a:endParaRPr>
          </a:p>
        </p:txBody>
      </p:sp>
      <p:sp>
        <p:nvSpPr>
          <p:cNvPr id="6" name="Cloud Callout 4"/>
          <p:cNvSpPr>
            <a:spLocks noChangeArrowheads="1"/>
          </p:cNvSpPr>
          <p:nvPr/>
        </p:nvSpPr>
        <p:spPr bwMode="auto">
          <a:xfrm>
            <a:off x="6719888" y="5715000"/>
            <a:ext cx="1062037" cy="609600"/>
          </a:xfrm>
          <a:prstGeom prst="cloudCallout">
            <a:avLst>
              <a:gd name="adj1" fmla="val -16973"/>
              <a:gd name="adj2" fmla="val 44625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lr>
                <a:srgbClr val="FF0000"/>
              </a:buClr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buClr>
                <a:srgbClr val="FF0000"/>
              </a:buClr>
              <a:buChar char="o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buClr>
                <a:srgbClr val="FF000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buClr>
                <a:srgbClr val="FF0000"/>
              </a:buClr>
              <a:buFont typeface="Wingdings" pitchFamily="2" charset="2"/>
              <a:buChar char="v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1600" dirty="0">
                <a:latin typeface="Cambria" pitchFamily="18" charset="0"/>
              </a:rPr>
              <a:t>QTTP</a:t>
            </a:r>
          </a:p>
        </p:txBody>
      </p:sp>
      <p:sp>
        <p:nvSpPr>
          <p:cNvPr id="7" name="Cloud Callout 6"/>
          <p:cNvSpPr>
            <a:spLocks noChangeArrowheads="1"/>
          </p:cNvSpPr>
          <p:nvPr/>
        </p:nvSpPr>
        <p:spPr bwMode="auto">
          <a:xfrm>
            <a:off x="4802694" y="5276850"/>
            <a:ext cx="1970088" cy="742950"/>
          </a:xfrm>
          <a:prstGeom prst="cloudCallout">
            <a:avLst>
              <a:gd name="adj1" fmla="val 12877"/>
              <a:gd name="adj2" fmla="val 46437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lr>
                <a:srgbClr val="FF0000"/>
              </a:buClr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buClr>
                <a:srgbClr val="FF0000"/>
              </a:buClr>
              <a:buChar char="o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buClr>
                <a:srgbClr val="FF000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buClr>
                <a:srgbClr val="FF0000"/>
              </a:buClr>
              <a:buFont typeface="Wingdings" pitchFamily="2" charset="2"/>
              <a:buChar char="v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1600" dirty="0">
                <a:latin typeface="Cambria" pitchFamily="18" charset="0"/>
              </a:rPr>
              <a:t>Risk Assessment</a:t>
            </a:r>
          </a:p>
        </p:txBody>
      </p:sp>
      <p:sp>
        <p:nvSpPr>
          <p:cNvPr id="8" name="Cloud Callout 7"/>
          <p:cNvSpPr>
            <a:spLocks noChangeArrowheads="1"/>
          </p:cNvSpPr>
          <p:nvPr/>
        </p:nvSpPr>
        <p:spPr bwMode="auto">
          <a:xfrm>
            <a:off x="5767388" y="4191000"/>
            <a:ext cx="952500" cy="609600"/>
          </a:xfrm>
          <a:prstGeom prst="cloudCallout">
            <a:avLst>
              <a:gd name="adj1" fmla="val -20134"/>
              <a:gd name="adj2" fmla="val 48866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lr>
                <a:srgbClr val="FF0000"/>
              </a:buClr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buClr>
                <a:srgbClr val="FF0000"/>
              </a:buClr>
              <a:buChar char="o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buClr>
                <a:srgbClr val="FF000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buClr>
                <a:srgbClr val="FF0000"/>
              </a:buClr>
              <a:buFont typeface="Wingdings" pitchFamily="2" charset="2"/>
              <a:buChar char="v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1800" dirty="0">
                <a:latin typeface="Cambria" pitchFamily="18" charset="0"/>
              </a:rPr>
              <a:t>DoE</a:t>
            </a:r>
          </a:p>
        </p:txBody>
      </p:sp>
      <p:sp>
        <p:nvSpPr>
          <p:cNvPr id="9" name="Curved Up Arrow 5"/>
          <p:cNvSpPr>
            <a:spLocks noChangeArrowheads="1"/>
          </p:cNvSpPr>
          <p:nvPr/>
        </p:nvSpPr>
        <p:spPr bwMode="auto">
          <a:xfrm rot="419499" flipH="1">
            <a:off x="4163419" y="4457901"/>
            <a:ext cx="1617663" cy="381000"/>
          </a:xfrm>
          <a:prstGeom prst="curvedUpArrow">
            <a:avLst>
              <a:gd name="adj1" fmla="val 24984"/>
              <a:gd name="adj2" fmla="val 50026"/>
              <a:gd name="adj3" fmla="val 0"/>
            </a:avLst>
          </a:prstGeom>
          <a:solidFill>
            <a:srgbClr val="FF0000"/>
          </a:solidFill>
          <a:ln w="9525">
            <a:solidFill>
              <a:srgbClr val="000000"/>
            </a:solidFill>
            <a:bevel/>
            <a:headEnd/>
            <a:tailEnd/>
          </a:ln>
        </p:spPr>
        <p:txBody>
          <a:bodyPr/>
          <a:lstStyle>
            <a:lvl1pPr eaLnBrk="0" hangingPunct="0">
              <a:buClr>
                <a:srgbClr val="FF0000"/>
              </a:buClr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buClr>
                <a:srgbClr val="FF0000"/>
              </a:buClr>
              <a:buChar char="o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buClr>
                <a:srgbClr val="FF000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buClr>
                <a:srgbClr val="FF0000"/>
              </a:buClr>
              <a:buFont typeface="Wingdings" pitchFamily="2" charset="2"/>
              <a:buChar char="v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ClrTx/>
              <a:buFontTx/>
              <a:buChar char="•"/>
            </a:pPr>
            <a:endParaRPr lang="en-US" altLang="en-US" sz="1800" dirty="0">
              <a:latin typeface="Cambria" pitchFamily="18" charset="0"/>
            </a:endParaRPr>
          </a:p>
        </p:txBody>
      </p:sp>
      <p:sp>
        <p:nvSpPr>
          <p:cNvPr id="10" name="Cloud Callout 9"/>
          <p:cNvSpPr>
            <a:spLocks noChangeArrowheads="1"/>
          </p:cNvSpPr>
          <p:nvPr/>
        </p:nvSpPr>
        <p:spPr bwMode="auto">
          <a:xfrm>
            <a:off x="3311525" y="3706813"/>
            <a:ext cx="1173163" cy="762000"/>
          </a:xfrm>
          <a:prstGeom prst="cloudCallout">
            <a:avLst>
              <a:gd name="adj1" fmla="val 8158"/>
              <a:gd name="adj2" fmla="val 52578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lr>
                <a:srgbClr val="FF0000"/>
              </a:buClr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buClr>
                <a:srgbClr val="FF0000"/>
              </a:buClr>
              <a:buChar char="o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buClr>
                <a:srgbClr val="FF000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buClr>
                <a:srgbClr val="FF0000"/>
              </a:buClr>
              <a:buFont typeface="Wingdings" pitchFamily="2" charset="2"/>
              <a:buChar char="v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1600" dirty="0">
                <a:latin typeface="Cambria" pitchFamily="18" charset="0"/>
              </a:rPr>
              <a:t>CMAs, CPPs</a:t>
            </a:r>
          </a:p>
        </p:txBody>
      </p:sp>
      <p:sp>
        <p:nvSpPr>
          <p:cNvPr id="11" name="TextBox 8"/>
          <p:cNvSpPr txBox="1">
            <a:spLocks noChangeArrowheads="1"/>
          </p:cNvSpPr>
          <p:nvPr/>
        </p:nvSpPr>
        <p:spPr bwMode="auto">
          <a:xfrm>
            <a:off x="3497263" y="2386013"/>
            <a:ext cx="65246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buClr>
                <a:srgbClr val="FF0000"/>
              </a:buClr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buClr>
                <a:srgbClr val="FF0000"/>
              </a:buClr>
              <a:buChar char="o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buClr>
                <a:srgbClr val="FF000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buClr>
                <a:srgbClr val="FF0000"/>
              </a:buClr>
              <a:buFont typeface="Wingdings" pitchFamily="2" charset="2"/>
              <a:buChar char="v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1600" b="1" dirty="0">
                <a:latin typeface="Cambria" pitchFamily="18" charset="0"/>
              </a:rPr>
              <a:t>Drug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487863" y="2201863"/>
            <a:ext cx="9366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buClr>
                <a:srgbClr val="FF0000"/>
              </a:buClr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buClr>
                <a:srgbClr val="FF0000"/>
              </a:buClr>
              <a:buChar char="o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buClr>
                <a:srgbClr val="FF000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buClr>
                <a:srgbClr val="FF0000"/>
              </a:buClr>
              <a:buFont typeface="Wingdings" pitchFamily="2" charset="2"/>
              <a:buChar char="v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1600" b="1" dirty="0">
                <a:latin typeface="Cambria" pitchFamily="18" charset="0"/>
              </a:rPr>
              <a:t>Product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 flipH="1">
            <a:off x="5548313" y="2386013"/>
            <a:ext cx="14620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Clr>
                <a:srgbClr val="FF0000"/>
              </a:buClr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buClr>
                <a:srgbClr val="FF0000"/>
              </a:buClr>
              <a:buChar char="o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buClr>
                <a:srgbClr val="FF000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buClr>
                <a:srgbClr val="FF0000"/>
              </a:buClr>
              <a:buFont typeface="Wingdings" pitchFamily="2" charset="2"/>
              <a:buChar char="v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1400" b="1" dirty="0">
                <a:latin typeface="Cambria" pitchFamily="18" charset="0"/>
              </a:rPr>
              <a:t>Specifications</a:t>
            </a:r>
          </a:p>
        </p:txBody>
      </p:sp>
      <p:sp>
        <p:nvSpPr>
          <p:cNvPr id="14" name="Cloud Callout 13"/>
          <p:cNvSpPr>
            <a:spLocks noChangeArrowheads="1"/>
          </p:cNvSpPr>
          <p:nvPr/>
        </p:nvSpPr>
        <p:spPr bwMode="auto">
          <a:xfrm>
            <a:off x="4044950" y="4924425"/>
            <a:ext cx="1111250" cy="609600"/>
          </a:xfrm>
          <a:prstGeom prst="cloudCallout">
            <a:avLst>
              <a:gd name="adj1" fmla="val -11760"/>
              <a:gd name="adj2" fmla="val 44708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lr>
                <a:srgbClr val="FF0000"/>
              </a:buClr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buClr>
                <a:srgbClr val="FF0000"/>
              </a:buClr>
              <a:buChar char="o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buClr>
                <a:srgbClr val="FF000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buClr>
                <a:srgbClr val="FF0000"/>
              </a:buClr>
              <a:buFont typeface="Wingdings" pitchFamily="2" charset="2"/>
              <a:buChar char="v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1800" dirty="0">
                <a:latin typeface="Cambria" pitchFamily="18" charset="0"/>
              </a:rPr>
              <a:t>CQAs</a:t>
            </a:r>
          </a:p>
        </p:txBody>
      </p:sp>
      <p:sp>
        <p:nvSpPr>
          <p:cNvPr id="15" name="Cloud Callout 14"/>
          <p:cNvSpPr>
            <a:spLocks noChangeArrowheads="1"/>
          </p:cNvSpPr>
          <p:nvPr/>
        </p:nvSpPr>
        <p:spPr bwMode="auto">
          <a:xfrm>
            <a:off x="4752975" y="3581400"/>
            <a:ext cx="952500" cy="609600"/>
          </a:xfrm>
          <a:prstGeom prst="cloudCallout">
            <a:avLst>
              <a:gd name="adj1" fmla="val -15393"/>
              <a:gd name="adj2" fmla="val 47014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lr>
                <a:srgbClr val="FF0000"/>
              </a:buClr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buClr>
                <a:srgbClr val="FF0000"/>
              </a:buClr>
              <a:buChar char="o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buClr>
                <a:srgbClr val="FF000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buClr>
                <a:srgbClr val="FF0000"/>
              </a:buClr>
              <a:buFont typeface="Wingdings" pitchFamily="2" charset="2"/>
              <a:buChar char="v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1100" dirty="0" smtClean="0">
                <a:latin typeface="Cambria" pitchFamily="18" charset="0"/>
              </a:rPr>
              <a:t>Design Space</a:t>
            </a:r>
            <a:endParaRPr lang="en-US" altLang="en-US" sz="1100" dirty="0">
              <a:latin typeface="Cambria" pitchFamily="18" charset="0"/>
            </a:endParaRPr>
          </a:p>
        </p:txBody>
      </p:sp>
      <p:sp>
        <p:nvSpPr>
          <p:cNvPr id="16" name="Flowchart: Data 10"/>
          <p:cNvSpPr>
            <a:spLocks noChangeArrowheads="1"/>
          </p:cNvSpPr>
          <p:nvPr/>
        </p:nvSpPr>
        <p:spPr bwMode="auto">
          <a:xfrm>
            <a:off x="4629150" y="4360863"/>
            <a:ext cx="952500" cy="269875"/>
          </a:xfrm>
          <a:prstGeom prst="flowChartInputOutput">
            <a:avLst/>
          </a:prstGeom>
          <a:noFill/>
          <a:ln w="31750" algn="ctr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buClr>
                <a:srgbClr val="FF0000"/>
              </a:buClr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buClr>
                <a:srgbClr val="FF0000"/>
              </a:buClr>
              <a:buChar char="o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buClr>
                <a:srgbClr val="FF000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buClr>
                <a:srgbClr val="FF0000"/>
              </a:buClr>
              <a:buFont typeface="Wingdings" pitchFamily="2" charset="2"/>
              <a:buChar char="v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ClrTx/>
              <a:buFontTx/>
              <a:buChar char="•"/>
            </a:pPr>
            <a:endParaRPr lang="en-US" altLang="en-US" sz="1800" dirty="0">
              <a:latin typeface="Cambria" pitchFamily="18" charset="0"/>
            </a:endParaRPr>
          </a:p>
        </p:txBody>
      </p:sp>
      <p:sp>
        <p:nvSpPr>
          <p:cNvPr id="17" name="TextBox 15"/>
          <p:cNvSpPr txBox="1">
            <a:spLocks noChangeArrowheads="1"/>
          </p:cNvSpPr>
          <p:nvPr/>
        </p:nvSpPr>
        <p:spPr bwMode="auto">
          <a:xfrm>
            <a:off x="4752975" y="4311650"/>
            <a:ext cx="6238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buClr>
                <a:srgbClr val="FF0000"/>
              </a:buClr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buClr>
                <a:srgbClr val="FF0000"/>
              </a:buClr>
              <a:buChar char="o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buClr>
                <a:srgbClr val="FF000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buClr>
                <a:srgbClr val="FF0000"/>
              </a:buClr>
              <a:buFont typeface="Wingdings" pitchFamily="2" charset="2"/>
              <a:buChar char="v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1800" b="1" dirty="0">
                <a:solidFill>
                  <a:schemeClr val="bg1"/>
                </a:solidFill>
                <a:latin typeface="Cambria" pitchFamily="18" charset="0"/>
              </a:rPr>
              <a:t>Dis</a:t>
            </a:r>
            <a:r>
              <a:rPr lang="en-US" altLang="en-US" sz="1800" dirty="0">
                <a:solidFill>
                  <a:schemeClr val="bg1"/>
                </a:solidFill>
                <a:latin typeface="Cambria" pitchFamily="18" charset="0"/>
              </a:rPr>
              <a:t>s</a:t>
            </a:r>
          </a:p>
        </p:txBody>
      </p:sp>
      <p:sp>
        <p:nvSpPr>
          <p:cNvPr id="18" name="Curved Up Arrow 17"/>
          <p:cNvSpPr>
            <a:spLocks noChangeArrowheads="1"/>
          </p:cNvSpPr>
          <p:nvPr/>
        </p:nvSpPr>
        <p:spPr bwMode="auto">
          <a:xfrm rot="10603144" flipH="1">
            <a:off x="3798888" y="3298825"/>
            <a:ext cx="1570037" cy="327025"/>
          </a:xfrm>
          <a:prstGeom prst="curvedUpArrow">
            <a:avLst>
              <a:gd name="adj1" fmla="val 25116"/>
              <a:gd name="adj2" fmla="val 50188"/>
              <a:gd name="adj3" fmla="val 41727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lr>
                <a:srgbClr val="FF0000"/>
              </a:buClr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buClr>
                <a:srgbClr val="FF0000"/>
              </a:buClr>
              <a:buChar char="o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buClr>
                <a:srgbClr val="FF000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buClr>
                <a:srgbClr val="FF0000"/>
              </a:buClr>
              <a:buFont typeface="Wingdings" pitchFamily="2" charset="2"/>
              <a:buChar char="v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ClrTx/>
              <a:buFontTx/>
              <a:buChar char="•"/>
            </a:pPr>
            <a:endParaRPr lang="en-US" altLang="en-US" sz="1800" dirty="0">
              <a:latin typeface="Cambria" pitchFamily="18" charset="0"/>
            </a:endParaRPr>
          </a:p>
        </p:txBody>
      </p:sp>
      <p:pic>
        <p:nvPicPr>
          <p:cNvPr id="19" name="Picture 4" descr="C:\Users\suarezs\AppData\Local\Microsoft\Windows\Temporary Internet Files\Content.IE5\J2PCST1P\Footsteps_icon.svg[1]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1963" y="5981700"/>
            <a:ext cx="28575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4" descr="C:\Users\suarezs\AppData\Local\Microsoft\Windows\Temporary Internet Files\Content.IE5\J2PCST1P\Footsteps_icon.svg[1]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4275" y="6019800"/>
            <a:ext cx="28575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4" descr="C:\Users\suarezs\AppData\Local\Microsoft\Windows\Temporary Internet Files\Content.IE5\J2PCST1P\Footsteps_icon.svg[1].png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119580">
            <a:off x="5647601" y="4952479"/>
            <a:ext cx="320675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ectangle 2"/>
          <p:cNvSpPr txBox="1">
            <a:spLocks noChangeArrowheads="1"/>
          </p:cNvSpPr>
          <p:nvPr/>
        </p:nvSpPr>
        <p:spPr bwMode="auto">
          <a:xfrm>
            <a:off x="609600" y="914400"/>
            <a:ext cx="8305800" cy="65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6699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6699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6699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6699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6699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6699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6699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6699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6699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buFontTx/>
              <a:buNone/>
              <a:defRPr/>
            </a:pPr>
            <a:r>
              <a:rPr lang="en-US" altLang="en-US" sz="3600" i="1" kern="0" dirty="0" smtClean="0">
                <a:solidFill>
                  <a:schemeClr val="tx2"/>
                </a:solidFill>
              </a:rPr>
              <a:t>Paving the Road</a:t>
            </a:r>
          </a:p>
        </p:txBody>
      </p:sp>
    </p:spTree>
    <p:extLst>
      <p:ext uri="{BB962C8B-B14F-4D97-AF65-F5344CB8AC3E}">
        <p14:creationId xmlns:p14="http://schemas.microsoft.com/office/powerpoint/2010/main" val="4272435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249973" y="27389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5"/>
                </a:solidFill>
              </a:rPr>
              <a:t>Setting CRDPS: Implies the Establishment of a Bridge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4" name="Oval 5"/>
          <p:cNvSpPr>
            <a:spLocks noChangeArrowheads="1"/>
          </p:cNvSpPr>
          <p:nvPr/>
        </p:nvSpPr>
        <p:spPr bwMode="auto">
          <a:xfrm>
            <a:off x="1358974" y="3362906"/>
            <a:ext cx="1981200" cy="2286000"/>
          </a:xfrm>
          <a:prstGeom prst="ellipse">
            <a:avLst/>
          </a:prstGeom>
          <a:solidFill>
            <a:srgbClr val="00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buClr>
                <a:srgbClr val="FF0000"/>
              </a:buClr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buClr>
                <a:srgbClr val="FF0000"/>
              </a:buClr>
              <a:buChar char="o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buClr>
                <a:srgbClr val="FF000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buClr>
                <a:srgbClr val="FF0000"/>
              </a:buClr>
              <a:buFont typeface="Wingdings" pitchFamily="2" charset="2"/>
              <a:buChar char="v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buChar char="»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30000"/>
              </a:spcBef>
              <a:buClrTx/>
              <a:buFontTx/>
              <a:buNone/>
            </a:pPr>
            <a:endParaRPr lang="en-US" altLang="en-US" sz="2000" b="1" dirty="0" smtClean="0">
              <a:latin typeface="Times New Roman" pitchFamily="18" charset="0"/>
            </a:endParaRPr>
          </a:p>
          <a:p>
            <a:pPr algn="ctr">
              <a:spcBef>
                <a:spcPct val="30000"/>
              </a:spcBef>
              <a:buClrTx/>
              <a:buFontTx/>
              <a:buNone/>
            </a:pPr>
            <a:r>
              <a:rPr lang="en-US" altLang="en-US" sz="2000" b="1" dirty="0" smtClean="0">
                <a:latin typeface="Times New Roman" pitchFamily="18" charset="0"/>
              </a:rPr>
              <a:t>Dissolution </a:t>
            </a:r>
          </a:p>
          <a:p>
            <a:pPr algn="ctr">
              <a:spcBef>
                <a:spcPct val="30000"/>
              </a:spcBef>
              <a:buClrTx/>
              <a:buFontTx/>
              <a:buNone/>
            </a:pPr>
            <a:r>
              <a:rPr lang="en-US" altLang="en-US" sz="2000" b="1" dirty="0" smtClean="0">
                <a:latin typeface="Times New Roman" pitchFamily="18" charset="0"/>
              </a:rPr>
              <a:t>(CQA) </a:t>
            </a:r>
            <a:endParaRPr lang="en-US" altLang="en-US" sz="2000" b="1" dirty="0">
              <a:latin typeface="Times New Roman" pitchFamily="18" charset="0"/>
            </a:endParaRPr>
          </a:p>
        </p:txBody>
      </p:sp>
      <p:sp>
        <p:nvSpPr>
          <p:cNvPr id="5" name="Oval 6"/>
          <p:cNvSpPr>
            <a:spLocks noChangeArrowheads="1"/>
          </p:cNvSpPr>
          <p:nvPr/>
        </p:nvSpPr>
        <p:spPr bwMode="auto">
          <a:xfrm>
            <a:off x="6296643" y="3562757"/>
            <a:ext cx="2088337" cy="1886297"/>
          </a:xfrm>
          <a:prstGeom prst="ellipse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buClr>
                <a:srgbClr val="FF0000"/>
              </a:buClr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buClr>
                <a:srgbClr val="FF0000"/>
              </a:buClr>
              <a:buChar char="o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buClr>
                <a:srgbClr val="FF000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buClr>
                <a:srgbClr val="FF0000"/>
              </a:buClr>
              <a:buFont typeface="Wingdings" pitchFamily="2" charset="2"/>
              <a:buChar char="v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buChar char="»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30000"/>
              </a:spcBef>
              <a:buClrTx/>
              <a:buFontTx/>
              <a:buNone/>
            </a:pPr>
            <a:r>
              <a:rPr lang="en-US" altLang="en-US" sz="1600" b="1" dirty="0">
                <a:latin typeface="Times New Roman" pitchFamily="18" charset="0"/>
              </a:rPr>
              <a:t>IN VIVO </a:t>
            </a:r>
            <a:endParaRPr lang="en-US" altLang="en-US" sz="1600" b="1" dirty="0" smtClean="0">
              <a:latin typeface="Times New Roman" pitchFamily="18" charset="0"/>
            </a:endParaRPr>
          </a:p>
          <a:p>
            <a:pPr algn="ctr">
              <a:spcBef>
                <a:spcPct val="30000"/>
              </a:spcBef>
              <a:buClrTx/>
              <a:buFontTx/>
              <a:buNone/>
            </a:pPr>
            <a:r>
              <a:rPr lang="en-US" altLang="en-US" sz="1600" b="1" dirty="0" smtClean="0">
                <a:latin typeface="Times New Roman" pitchFamily="18" charset="0"/>
              </a:rPr>
              <a:t>PERFORMACE</a:t>
            </a:r>
            <a:endParaRPr lang="en-US" altLang="en-US" sz="1600" b="1" dirty="0">
              <a:latin typeface="Times New Roman" pitchFamily="18" charset="0"/>
            </a:endParaRPr>
          </a:p>
        </p:txBody>
      </p:sp>
      <p:grpSp>
        <p:nvGrpSpPr>
          <p:cNvPr id="6" name="Group 18"/>
          <p:cNvGrpSpPr>
            <a:grpSpLocks/>
          </p:cNvGrpSpPr>
          <p:nvPr/>
        </p:nvGrpSpPr>
        <p:grpSpPr bwMode="auto">
          <a:xfrm>
            <a:off x="2295372" y="4781541"/>
            <a:ext cx="1524000" cy="1682023"/>
            <a:chOff x="2016" y="2928"/>
            <a:chExt cx="864" cy="959"/>
          </a:xfrm>
        </p:grpSpPr>
        <p:sp>
          <p:nvSpPr>
            <p:cNvPr id="7" name="Oval 14"/>
            <p:cNvSpPr>
              <a:spLocks noChangeArrowheads="1"/>
            </p:cNvSpPr>
            <p:nvPr/>
          </p:nvSpPr>
          <p:spPr bwMode="auto">
            <a:xfrm>
              <a:off x="2016" y="2928"/>
              <a:ext cx="864" cy="816"/>
            </a:xfrm>
            <a:prstGeom prst="ellipse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buClr>
                  <a:srgbClr val="FF0000"/>
                </a:buClr>
                <a:buFont typeface="Wingdings" pitchFamily="2" charset="2"/>
                <a:buChar char="Ø"/>
                <a:defRPr sz="28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lr>
                  <a:srgbClr val="FF0000"/>
                </a:buClr>
                <a:buChar char="o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lr>
                  <a:srgbClr val="FF0000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lr>
                  <a:srgbClr val="FF0000"/>
                </a:buClr>
                <a:buFont typeface="Wingdings" pitchFamily="2" charset="2"/>
                <a:buChar char="v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Char char="»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buClrTx/>
                <a:buFontTx/>
                <a:buChar char="•"/>
              </a:pPr>
              <a:endParaRPr lang="en-US" altLang="en-US" sz="1800" dirty="0">
                <a:latin typeface="Cambria" pitchFamily="18" charset="0"/>
              </a:endParaRPr>
            </a:p>
          </p:txBody>
        </p:sp>
        <p:sp>
          <p:nvSpPr>
            <p:cNvPr id="8" name="Text Box 10"/>
            <p:cNvSpPr txBox="1">
              <a:spLocks noChangeArrowheads="1"/>
            </p:cNvSpPr>
            <p:nvPr/>
          </p:nvSpPr>
          <p:spPr bwMode="auto">
            <a:xfrm rot="3766279">
              <a:off x="2059" y="3284"/>
              <a:ext cx="874" cy="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buClr>
                  <a:srgbClr val="FF0000"/>
                </a:buClr>
                <a:buFont typeface="Wingdings" pitchFamily="2" charset="2"/>
                <a:buChar char="Ø"/>
                <a:defRPr sz="28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lr>
                  <a:srgbClr val="FF0000"/>
                </a:buClr>
                <a:buChar char="o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lr>
                  <a:srgbClr val="FF0000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lr>
                  <a:srgbClr val="FF0000"/>
                </a:buClr>
                <a:buFont typeface="Wingdings" pitchFamily="2" charset="2"/>
                <a:buChar char="v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Char char="»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buClrTx/>
                <a:buFontTx/>
                <a:buNone/>
              </a:pPr>
              <a:r>
                <a:rPr lang="en-US" altLang="en-US" sz="1600" dirty="0" smtClean="0"/>
                <a:t>Water</a:t>
              </a:r>
            </a:p>
            <a:p>
              <a:pPr eaLnBrk="1" hangingPunct="1">
                <a:buClrTx/>
                <a:buFontTx/>
                <a:buNone/>
              </a:pPr>
              <a:r>
                <a:rPr lang="en-US" altLang="en-US" sz="1600" dirty="0" smtClean="0"/>
                <a:t> content</a:t>
              </a:r>
              <a:endParaRPr lang="en-US" altLang="en-US" sz="1600" dirty="0"/>
            </a:p>
          </p:txBody>
        </p:sp>
      </p:grpSp>
      <p:grpSp>
        <p:nvGrpSpPr>
          <p:cNvPr id="9" name="Group 17"/>
          <p:cNvGrpSpPr>
            <a:grpSpLocks/>
          </p:cNvGrpSpPr>
          <p:nvPr/>
        </p:nvGrpSpPr>
        <p:grpSpPr bwMode="auto">
          <a:xfrm>
            <a:off x="2371572" y="3264390"/>
            <a:ext cx="1371600" cy="1371600"/>
            <a:chOff x="1008" y="2976"/>
            <a:chExt cx="864" cy="864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10" name="Oval 15"/>
            <p:cNvSpPr>
              <a:spLocks noChangeArrowheads="1"/>
            </p:cNvSpPr>
            <p:nvPr/>
          </p:nvSpPr>
          <p:spPr bwMode="auto">
            <a:xfrm>
              <a:off x="1008" y="2976"/>
              <a:ext cx="864" cy="864"/>
            </a:xfrm>
            <a:prstGeom prst="ellips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buClr>
                  <a:srgbClr val="FF0000"/>
                </a:buClr>
                <a:buFont typeface="Wingdings" pitchFamily="2" charset="2"/>
                <a:buChar char="Ø"/>
                <a:defRPr sz="28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lr>
                  <a:srgbClr val="FF0000"/>
                </a:buClr>
                <a:buChar char="o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lr>
                  <a:srgbClr val="FF0000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lr>
                  <a:srgbClr val="FF0000"/>
                </a:buClr>
                <a:buFont typeface="Wingdings" pitchFamily="2" charset="2"/>
                <a:buChar char="v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Char char="»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buClrTx/>
                <a:buFontTx/>
                <a:buChar char="•"/>
              </a:pPr>
              <a:endParaRPr lang="en-US" altLang="en-US" sz="1800" dirty="0">
                <a:latin typeface="Cambria" pitchFamily="18" charset="0"/>
              </a:endParaRPr>
            </a:p>
          </p:txBody>
        </p:sp>
        <p:sp>
          <p:nvSpPr>
            <p:cNvPr id="11" name="Text Box 11"/>
            <p:cNvSpPr txBox="1">
              <a:spLocks noChangeArrowheads="1"/>
            </p:cNvSpPr>
            <p:nvPr/>
          </p:nvSpPr>
          <p:spPr bwMode="auto">
            <a:xfrm rot="17622816">
              <a:off x="1066" y="3302"/>
              <a:ext cx="788" cy="21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buClr>
                  <a:srgbClr val="FF0000"/>
                </a:buClr>
                <a:buFont typeface="Wingdings" pitchFamily="2" charset="2"/>
                <a:buChar char="Ø"/>
                <a:defRPr sz="28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lr>
                  <a:srgbClr val="FF0000"/>
                </a:buClr>
                <a:buChar char="o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lr>
                  <a:srgbClr val="FF0000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lr>
                  <a:srgbClr val="FF0000"/>
                </a:buClr>
                <a:buFont typeface="Wingdings" pitchFamily="2" charset="2"/>
                <a:buChar char="v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Char char="»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buClrTx/>
                <a:buFontTx/>
                <a:buNone/>
              </a:pPr>
              <a:r>
                <a:rPr lang="en-US" altLang="en-US" sz="1600" dirty="0"/>
                <a:t>Particle</a:t>
              </a:r>
              <a:r>
                <a:rPr lang="en-US" altLang="en-US" sz="1600" dirty="0">
                  <a:latin typeface="Cambria" pitchFamily="18" charset="0"/>
                </a:rPr>
                <a:t> size</a:t>
              </a:r>
            </a:p>
          </p:txBody>
        </p:sp>
      </p:grpSp>
      <p:grpSp>
        <p:nvGrpSpPr>
          <p:cNvPr id="12" name="Group 19"/>
          <p:cNvGrpSpPr>
            <a:grpSpLocks/>
          </p:cNvGrpSpPr>
          <p:nvPr/>
        </p:nvGrpSpPr>
        <p:grpSpPr bwMode="auto">
          <a:xfrm>
            <a:off x="896169" y="3231937"/>
            <a:ext cx="1447800" cy="1447800"/>
            <a:chOff x="3408" y="3168"/>
            <a:chExt cx="912" cy="912"/>
          </a:xfrm>
          <a:solidFill>
            <a:schemeClr val="accent1"/>
          </a:solidFill>
        </p:grpSpPr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3408" y="3168"/>
              <a:ext cx="912" cy="912"/>
            </a:xfrm>
            <a:prstGeom prst="ellips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buClr>
                  <a:srgbClr val="FF0000"/>
                </a:buClr>
                <a:buFont typeface="Wingdings" pitchFamily="2" charset="2"/>
                <a:buChar char="Ø"/>
                <a:defRPr sz="28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lr>
                  <a:srgbClr val="FF0000"/>
                </a:buClr>
                <a:buChar char="o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lr>
                  <a:srgbClr val="FF0000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lr>
                  <a:srgbClr val="FF0000"/>
                </a:buClr>
                <a:buFont typeface="Wingdings" pitchFamily="2" charset="2"/>
                <a:buChar char="v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Char char="»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buClrTx/>
                <a:buFontTx/>
                <a:buChar char="•"/>
              </a:pPr>
              <a:endParaRPr lang="en-US" altLang="en-US" sz="1800" dirty="0">
                <a:latin typeface="Cambria" pitchFamily="18" charset="0"/>
              </a:endParaRP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 rot="14662278">
              <a:off x="3388" y="3536"/>
              <a:ext cx="848" cy="21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buClr>
                  <a:srgbClr val="FF0000"/>
                </a:buClr>
                <a:buFont typeface="Wingdings" pitchFamily="2" charset="2"/>
                <a:buChar char="Ø"/>
                <a:defRPr sz="28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lr>
                  <a:srgbClr val="FF0000"/>
                </a:buClr>
                <a:buChar char="o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lr>
                  <a:srgbClr val="FF0000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lr>
                  <a:srgbClr val="FF0000"/>
                </a:buClr>
                <a:buFont typeface="Wingdings" pitchFamily="2" charset="2"/>
                <a:buChar char="v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Char char="»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buClrTx/>
                <a:buFontTx/>
                <a:buNone/>
              </a:pPr>
              <a:r>
                <a:rPr lang="en-US" altLang="en-US" sz="1600" dirty="0"/>
                <a:t>compression</a:t>
              </a:r>
            </a:p>
          </p:txBody>
        </p:sp>
      </p:grpSp>
      <p:grpSp>
        <p:nvGrpSpPr>
          <p:cNvPr id="15" name="Group 25"/>
          <p:cNvGrpSpPr>
            <a:grpSpLocks/>
          </p:cNvGrpSpPr>
          <p:nvPr/>
        </p:nvGrpSpPr>
        <p:grpSpPr bwMode="auto">
          <a:xfrm>
            <a:off x="842152" y="4670854"/>
            <a:ext cx="1447800" cy="1447800"/>
            <a:chOff x="629" y="2753"/>
            <a:chExt cx="912" cy="912"/>
          </a:xfrm>
          <a:solidFill>
            <a:schemeClr val="accent5">
              <a:lumMod val="40000"/>
              <a:lumOff val="60000"/>
            </a:schemeClr>
          </a:solidFill>
        </p:grpSpPr>
        <p:sp>
          <p:nvSpPr>
            <p:cNvPr id="16" name="Oval 21"/>
            <p:cNvSpPr>
              <a:spLocks noChangeArrowheads="1"/>
            </p:cNvSpPr>
            <p:nvPr/>
          </p:nvSpPr>
          <p:spPr bwMode="auto">
            <a:xfrm rot="4702467">
              <a:off x="629" y="2753"/>
              <a:ext cx="912" cy="912"/>
            </a:xfrm>
            <a:prstGeom prst="ellips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buClr>
                  <a:srgbClr val="FF0000"/>
                </a:buClr>
                <a:buFont typeface="Wingdings" pitchFamily="2" charset="2"/>
                <a:buChar char="Ø"/>
                <a:defRPr sz="28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lr>
                  <a:srgbClr val="FF0000"/>
                </a:buClr>
                <a:buChar char="o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lr>
                  <a:srgbClr val="FF0000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lr>
                  <a:srgbClr val="FF0000"/>
                </a:buClr>
                <a:buFont typeface="Wingdings" pitchFamily="2" charset="2"/>
                <a:buChar char="v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Char char="»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buClrTx/>
                <a:buFontTx/>
                <a:buChar char="•"/>
              </a:pPr>
              <a:endParaRPr lang="en-US" altLang="en-US" sz="1800" dirty="0">
                <a:latin typeface="Cambria" pitchFamily="18" charset="0"/>
              </a:endParaRPr>
            </a:p>
          </p:txBody>
        </p:sp>
        <p:sp>
          <p:nvSpPr>
            <p:cNvPr id="17" name="Text Box 22"/>
            <p:cNvSpPr txBox="1">
              <a:spLocks noChangeArrowheads="1"/>
            </p:cNvSpPr>
            <p:nvPr/>
          </p:nvSpPr>
          <p:spPr bwMode="auto">
            <a:xfrm rot="19364744">
              <a:off x="675" y="3060"/>
              <a:ext cx="756" cy="21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buClr>
                  <a:srgbClr val="FF0000"/>
                </a:buClr>
                <a:buFont typeface="Wingdings" pitchFamily="2" charset="2"/>
                <a:buChar char="Ø"/>
                <a:defRPr sz="28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lr>
                  <a:srgbClr val="FF0000"/>
                </a:buClr>
                <a:buChar char="o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lr>
                  <a:srgbClr val="FF0000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lr>
                  <a:srgbClr val="FF0000"/>
                </a:buClr>
                <a:buFont typeface="Wingdings" pitchFamily="2" charset="2"/>
                <a:buChar char="v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Char char="»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buClrTx/>
                <a:buFontTx/>
                <a:buNone/>
              </a:pPr>
              <a:r>
                <a:rPr lang="en-US" altLang="en-US" sz="1600" dirty="0"/>
                <a:t>blending</a:t>
              </a:r>
            </a:p>
          </p:txBody>
        </p:sp>
      </p:grpSp>
      <p:sp>
        <p:nvSpPr>
          <p:cNvPr id="18" name="Rounded Rectangular Callout 17"/>
          <p:cNvSpPr/>
          <p:nvPr/>
        </p:nvSpPr>
        <p:spPr>
          <a:xfrm>
            <a:off x="4225159" y="1749062"/>
            <a:ext cx="3642031" cy="1477626"/>
          </a:xfrm>
          <a:prstGeom prst="wedgeRoundRectCallout">
            <a:avLst>
              <a:gd name="adj1" fmla="val 27007"/>
              <a:gd name="adj2" fmla="val 72868"/>
              <a:gd name="adj3" fmla="val 16667"/>
            </a:avLst>
          </a:prstGeom>
          <a:noFill/>
          <a:ln w="381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en-U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Without the use of dissolution it would be rather impractical to verify every variation in the CMAs/CPPs through the conduct of efficacy and safety  and/or  BA/BE studies. </a:t>
            </a:r>
            <a:endParaRPr lang="en-US" altLang="en-US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9" name="Picture 3" descr="C:\Users\SUAREZS\AppData\Local\Microsoft\Windows\Temporary Internet Files\Content.IE5\OIA41KXQ\Arch_bridge_icon.svg[1].pn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0174" y="4053277"/>
            <a:ext cx="3043148" cy="728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ounded Rectangular Callout 19"/>
          <p:cNvSpPr/>
          <p:nvPr/>
        </p:nvSpPr>
        <p:spPr>
          <a:xfrm>
            <a:off x="4548822" y="5569070"/>
            <a:ext cx="2682295" cy="943531"/>
          </a:xfrm>
          <a:prstGeom prst="wedgeRoundRectCallout">
            <a:avLst>
              <a:gd name="adj1" fmla="val -86355"/>
              <a:gd name="adj2" fmla="val -114227"/>
              <a:gd name="adj3" fmla="val 16667"/>
            </a:avLst>
          </a:prstGeom>
          <a:noFill/>
          <a:ln w="38100"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en-US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development of a dissolution method that is not only discriminating but also biopredictive becomes critical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767644" y="1439474"/>
            <a:ext cx="7303912" cy="11289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8058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0.03056 L 0.02639 -0.03056 C 0.03837 -0.03056 0.0533 -0.00162 0.0533 0.02245 L 0.0533 0.07685 " pathEditMode="relative" rAng="0" ptsTypes="FfFF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56" y="537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5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337 0.00394 L 0.01597 -0.00046 C -0.00538 -0.00162 -0.03003 -0.04372 -0.02864 -0.07726 L -0.02534 -0.15128 " pathEditMode="relative" rAng="10997136" ptsTypes="FfFF"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27" y="-7749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5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854 0.0007 L 0.04427 0.0007 C 0.02465 0.00093 -1.66667E-6 -0.0458 0.00018 -0.08327 L -1.66667E-6 -0.16701 " pathEditMode="relative" rAng="10800000" ptsTypes="FfFF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27" y="-8374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5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764 -0.01827 L 0.01632 -0.01411 C -0.00191 -0.01272 -0.02344 0.01735 -0.0224 0.04048 L -0.01979 0.09253 " pathEditMode="relative" rAng="21363915" ptsTypes="FfFF">
                                      <p:cBhvr>
                                        <p:cTn id="1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72" y="55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50462"/>
            <a:ext cx="8509103" cy="926020"/>
          </a:xfrm>
        </p:spPr>
        <p:txBody>
          <a:bodyPr>
            <a:noAutofit/>
          </a:bodyPr>
          <a:lstStyle/>
          <a:p>
            <a:r>
              <a:rPr lang="en-US" altLang="en-US" sz="4000" dirty="0"/>
              <a:t>What Are the </a:t>
            </a:r>
            <a:r>
              <a:rPr lang="en-US" altLang="en-US" sz="4000" dirty="0" smtClean="0"/>
              <a:t>Consequences of the </a:t>
            </a:r>
            <a:br>
              <a:rPr lang="en-US" altLang="en-US" sz="4000" dirty="0" smtClean="0"/>
            </a:br>
            <a:r>
              <a:rPr lang="en-US" altLang="en-US" sz="4000" dirty="0" smtClean="0"/>
              <a:t>Lack of an In </a:t>
            </a:r>
            <a:r>
              <a:rPr lang="en-US" altLang="en-US" sz="4000" dirty="0"/>
              <a:t>V</a:t>
            </a:r>
            <a:r>
              <a:rPr lang="en-US" altLang="en-US" sz="4000" dirty="0" smtClean="0"/>
              <a:t>ivo Link?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1" y="1762639"/>
            <a:ext cx="5929804" cy="4466880"/>
          </a:xfrm>
        </p:spPr>
        <p:txBody>
          <a:bodyPr>
            <a:normAutofit fontScale="70000" lnSpcReduction="20000"/>
          </a:bodyPr>
          <a:lstStyle/>
          <a:p>
            <a:r>
              <a:rPr lang="en-US" altLang="en-US" dirty="0" smtClean="0"/>
              <a:t>CRDPS can still be established in the absence of a direct link (i.e. via PK studies) </a:t>
            </a:r>
          </a:p>
          <a:p>
            <a:endParaRPr lang="en-US" altLang="en-US" dirty="0" smtClean="0"/>
          </a:p>
          <a:p>
            <a:r>
              <a:rPr lang="en-US" altLang="en-US" dirty="0" smtClean="0"/>
              <a:t>However, without </a:t>
            </a:r>
            <a:r>
              <a:rPr lang="en-US" altLang="en-US" dirty="0"/>
              <a:t>understating the relationship </a:t>
            </a:r>
            <a:r>
              <a:rPr lang="en-US" altLang="en-US" dirty="0" smtClean="0"/>
              <a:t>between variations in the quality </a:t>
            </a:r>
            <a:r>
              <a:rPr lang="en-US" altLang="en-US" dirty="0"/>
              <a:t>attributes and clinical </a:t>
            </a:r>
            <a:r>
              <a:rPr lang="en-US" altLang="en-US" dirty="0" smtClean="0"/>
              <a:t>outcome </a:t>
            </a:r>
            <a:r>
              <a:rPr lang="en-US" altLang="en-US" b="1" i="1" u="sng" dirty="0" smtClean="0"/>
              <a:t>for BCS class 2/4 drugs</a:t>
            </a:r>
            <a:r>
              <a:rPr lang="en-US" altLang="en-US" dirty="0" smtClean="0"/>
              <a:t>, </a:t>
            </a:r>
            <a:r>
              <a:rPr lang="en-US" altLang="en-US" dirty="0"/>
              <a:t>d</a:t>
            </a:r>
            <a:r>
              <a:rPr lang="en-US" altLang="en-US" dirty="0" smtClean="0"/>
              <a:t>rug product acceptance criteria limits </a:t>
            </a:r>
            <a:r>
              <a:rPr lang="en-US" altLang="en-US" dirty="0"/>
              <a:t>may be overly wide, unnecessarily tight or completely irrelevant to clinical performance</a:t>
            </a:r>
          </a:p>
          <a:p>
            <a:endParaRPr lang="en-US" altLang="en-US" dirty="0"/>
          </a:p>
          <a:p>
            <a:r>
              <a:rPr lang="en-US" altLang="en-US" dirty="0"/>
              <a:t>As such, variations in the identified critical quality attributes, which are within </a:t>
            </a:r>
            <a:r>
              <a:rPr lang="en-US" altLang="en-US" dirty="0" smtClean="0"/>
              <a:t>the approved limits may pose unknown</a:t>
            </a:r>
            <a:r>
              <a:rPr lang="en-US" altLang="en-US" dirty="0"/>
              <a:t>, but </a:t>
            </a:r>
            <a:r>
              <a:rPr lang="en-US" altLang="en-US" b="1" u="sng" dirty="0"/>
              <a:t>potentially significant </a:t>
            </a:r>
            <a:r>
              <a:rPr lang="en-US" altLang="en-US" b="1" u="sng" dirty="0" smtClean="0"/>
              <a:t>risks </a:t>
            </a:r>
            <a:r>
              <a:rPr lang="en-US" altLang="en-US" b="1" u="sng" dirty="0"/>
              <a:t>to patients 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23850" y="6229519"/>
            <a:ext cx="745112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Adapted from S. Suarez</a:t>
            </a:r>
            <a:r>
              <a:rPr lang="en-US" sz="1200" dirty="0"/>
              <a:t>, </a:t>
            </a:r>
            <a:r>
              <a:rPr lang="en-US" altLang="en-US" sz="1200" i="1" dirty="0"/>
              <a:t>The Relevance of Biopredictive Dissolution Testing</a:t>
            </a:r>
            <a:r>
              <a:rPr lang="en-US" sz="1200" dirty="0" smtClean="0"/>
              <a:t>. DIA 2016, </a:t>
            </a:r>
            <a:r>
              <a:rPr lang="en-US" sz="1200" dirty="0"/>
              <a:t>Annual meeting</a:t>
            </a:r>
          </a:p>
        </p:txBody>
      </p:sp>
      <p:sp>
        <p:nvSpPr>
          <p:cNvPr id="6" name="Cloud Callout 5"/>
          <p:cNvSpPr/>
          <p:nvPr/>
        </p:nvSpPr>
        <p:spPr>
          <a:xfrm>
            <a:off x="6131858" y="3435405"/>
            <a:ext cx="2893009" cy="2794114"/>
          </a:xfrm>
          <a:prstGeom prst="cloudCallout">
            <a:avLst>
              <a:gd name="adj1" fmla="val -71945"/>
              <a:gd name="adj2" fmla="val 35998"/>
            </a:avLst>
          </a:prstGeom>
          <a:noFill/>
          <a:ln w="38100"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D</a:t>
            </a:r>
            <a:r>
              <a:rPr lang="en-US" sz="1600" dirty="0" smtClean="0">
                <a:solidFill>
                  <a:schemeClr val="tx1"/>
                </a:solidFill>
              </a:rPr>
              <a:t>rug </a:t>
            </a:r>
            <a:r>
              <a:rPr lang="en-US" sz="1600" dirty="0">
                <a:solidFill>
                  <a:schemeClr val="tx1"/>
                </a:solidFill>
              </a:rPr>
              <a:t>products comprising BCS class </a:t>
            </a:r>
            <a:r>
              <a:rPr lang="en-US" sz="1600" dirty="0" smtClean="0">
                <a:solidFill>
                  <a:schemeClr val="tx1"/>
                </a:solidFill>
              </a:rPr>
              <a:t>1/3 compounds that do not  meet the criterion  of very rapid/rapid dissolution may also pose a risk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767644" y="1389371"/>
            <a:ext cx="7303912" cy="11289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5222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20498</TotalTime>
  <Words>1692</Words>
  <Application>Microsoft Office PowerPoint</Application>
  <PresentationFormat>On-screen Show (4:3)</PresentationFormat>
  <Paragraphs>293</Paragraphs>
  <Slides>27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Paving the Road Toward Setting Clinically Relevant Drug Product Specifications:  Biopharmaceutics Perspective on Information Needed, Approach, and Criteria</vt:lpstr>
      <vt:lpstr>OUTLINE</vt:lpstr>
      <vt:lpstr>Clinically Relevant Specifications</vt:lpstr>
      <vt:lpstr>Quality Target Product Profile (QTPP)</vt:lpstr>
      <vt:lpstr>What Does QTPP Include?</vt:lpstr>
      <vt:lpstr>Implementation of QbD</vt:lpstr>
      <vt:lpstr>PowerPoint Presentation</vt:lpstr>
      <vt:lpstr>Setting CRDPS: Implies the Establishment of a Bridge</vt:lpstr>
      <vt:lpstr>What Are the Consequences of the  Lack of an In Vivo Link? </vt:lpstr>
      <vt:lpstr>Recognition of Linking Quality to In Vivo Performance: Back in 1997</vt:lpstr>
      <vt:lpstr>Applicant's Proposed  Dissolution Acceptance Criterion, Another Story</vt:lpstr>
      <vt:lpstr>What Are the Challenges in  Setting CRDPS?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Utility of In Silico PBPK M&amp;S</vt:lpstr>
      <vt:lpstr>PowerPoint Presentation</vt:lpstr>
      <vt:lpstr>PowerPoint Presentation</vt:lpstr>
      <vt:lpstr>PowerPoint Presentation</vt:lpstr>
      <vt:lpstr>Concluding Remarks</vt:lpstr>
      <vt:lpstr>OPQ Values</vt:lpstr>
      <vt:lpstr>Acknowledgments</vt:lpstr>
      <vt:lpstr>PowerPoint Presentation</vt:lpstr>
    </vt:vector>
  </TitlesOfParts>
  <Company>Sensis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Sandra Suarez</dc:creator>
  <cp:lastModifiedBy>Suarez, Sandra</cp:lastModifiedBy>
  <cp:revision>582</cp:revision>
  <dcterms:created xsi:type="dcterms:W3CDTF">2015-10-02T20:33:31Z</dcterms:created>
  <dcterms:modified xsi:type="dcterms:W3CDTF">2017-05-14T12:02:49Z</dcterms:modified>
</cp:coreProperties>
</file>